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4" r:id="rId6"/>
    <p:sldId id="263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2B7F64-81C4-4ECF-B4CA-FB43FAA921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50E861C-C939-4B65-88F7-C628B71916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B54FDB-CEB2-4E1B-9258-819E2291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685B730-45EA-4878-8919-D0FFE94CE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FA9C97F-3A8A-4D8D-91E5-51030FE74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734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FB4B84-7F50-42C4-882B-532F1ECF5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E2C3304-3A6D-4A37-A3D8-F0E5098DF8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BD268B9-B3C2-4AF4-B99A-1B7E4F2E5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5704B37-B377-4D99-86FB-F5F20F3FA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9D0F23E-A6C4-4AFF-A3B1-7C89A4EA2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02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F1E3C35-BC4F-4ECA-B34D-7F22CD9AC1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CA89A10-0F0B-4FEE-AFC2-DA120283F8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3D8F37A-3B13-4D0B-A362-C870434E9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CD71890-263E-4C65-85CC-7446A842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7F0B0E-976A-487F-98E4-9F6F9BBF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2575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98B99B-CA0D-40FA-B11A-B1F25C0E4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E68930A-6512-496E-A285-D770233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86F5178-4FB1-4F43-BE25-85AE0638E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4D436C9-A359-41AF-A4F1-8E0A29D20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982F35A-20BD-4623-9576-A9FC1B29B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9938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244881-20B6-479D-AAF5-4012607CC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6277CBC-0DA4-40E6-9165-790C9818C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0305078-32EB-4166-A39A-C34938B7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A9941EF-6AF2-459D-BDB5-AEAD5B24D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F3AF97A-E193-4A35-B2E2-073BB5FA1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69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B17F2D-911D-403E-A77C-FC03F6EFF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134038-F085-4C78-A66C-C01DDFF389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00A90FA-4820-4805-BE04-F734DE0B84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F2F34DE-D98D-424D-8C02-443D8FF4A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E15EF4F-7885-47B3-9E0C-D8BDE2AED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5749C2D-1CFF-437E-A910-A8F6D3E6F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908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9ADDCC-C1A2-4AAE-9BE2-93A9F31B3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EEFA323-151E-47ED-8596-17D769E83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7F7CB56-79F0-439C-BD8F-2C9C05341D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967B6523-1B93-4D9B-8BF9-E6D61853F6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08B1412-AE03-41D8-80F8-BF154EDFD7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3729FB55-ECE4-46A5-9290-A24D1C6E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80EA88D-3773-4CEC-942E-4BE2B010E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0DA3D702-B9A7-41E7-B279-1125BC24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263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A925FF-7D7F-4EBB-BBD9-33904B4A5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F4F73C0-8409-403C-95C5-848316CAE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4294C9C-331C-456F-B696-F21AE05FA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D84A242-3E5F-452D-9A73-C3188BC67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075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2E0D08E7-A1BB-4B6E-A88C-0BD2017D1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04A7176-3746-48BD-AA38-AC098E554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3DFE35A-3987-44A6-BEBB-BC596BDB8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5294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DD7FD3-939D-462E-BBA8-CD7EF939C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534A23-34AB-4162-BB26-CE53D9217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DCDEDEC-A5C3-43E4-BA12-C2764AF97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8522064-897E-4D2F-AA50-391B3B635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52515A4-E147-4C28-948F-D1A9FBF2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055677C-C501-413A-B979-09D38D8F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8843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F57D15-999D-4F9C-ADE3-30582264F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87BF6CF5-10A5-4062-A851-39B4AFE24C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E46A5F6-433D-4BD9-9ED6-04B0830C89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D6B3AE7-E5CC-4156-96E9-D9957DECB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EE19275-4FBE-4D00-B32D-2DEA0452F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F24BDA9-FA8B-4E4E-AF3E-92C0AB04F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932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E843C45-0EE1-4FD3-A75D-A8E25BE8E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6A6579B-2961-43C9-BBCF-8CC1659DE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51BD048-3B79-42A2-A9A9-8E00481E1D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7E99F-F4BF-48EE-89F5-C51CCBFF326D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E7738BF-BA9B-4477-85C6-EDC7CB854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164B4CB-62E4-42B7-8933-25338686BD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96136-CFB9-4532-BC47-CE0528BCEE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614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festerij21" TargetMode="External"/><Relationship Id="rId2" Type="http://schemas.openxmlformats.org/officeDocument/2006/relationships/hyperlink" Target="https://learningapps.org/watch?v=pgvns1zcn2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watch?v=p8cknrr6n21" TargetMode="External"/><Relationship Id="rId4" Type="http://schemas.openxmlformats.org/officeDocument/2006/relationships/hyperlink" Target="https://learningapps.org/watch?v=p5pbqg19t2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Triangle 5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22B1140-5420-4D9B-8C88-BA9A45906F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89833" y="1056640"/>
            <a:ext cx="4360324" cy="3494398"/>
          </a:xfrm>
        </p:spPr>
        <p:txBody>
          <a:bodyPr anchor="b">
            <a:normAutofit/>
          </a:bodyPr>
          <a:lstStyle/>
          <a:p>
            <a:pPr algn="l"/>
            <a:r>
              <a:rPr lang="cs-CZ" sz="7200">
                <a:latin typeface="+mn-lt"/>
              </a:rPr>
              <a:t>ROZLOŽENÍ ODPADU V PŘÍRODĚ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7D7EA0F-0794-412D-A76E-A00A4EB16A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89832" y="4582814"/>
            <a:ext cx="2601831" cy="1312657"/>
          </a:xfrm>
        </p:spPr>
        <p:txBody>
          <a:bodyPr anchor="t">
            <a:normAutofit/>
          </a:bodyPr>
          <a:lstStyle/>
          <a:p>
            <a:pPr algn="l"/>
            <a:r>
              <a:rPr lang="cs-CZ" sz="2000"/>
              <a:t>Globální rozvojové vzdělávání v hodinách občanské výchovy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5201" y="623275"/>
            <a:ext cx="5141626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FCFD8D58-DAA8-45B3-85EA-593FD5376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18" y="-1784"/>
            <a:ext cx="58359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636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Triangle 44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352C600-A830-45AF-83C6-43BF56D4B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5852" y="2452107"/>
            <a:ext cx="4360324" cy="17675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/>
              <a:t>CO VIDÍTE NA OBRÁZKU?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5201" y="623275"/>
            <a:ext cx="5141626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9F33A6E-55F4-4C6A-A2D0-64A0E6FB9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54" y="-1784"/>
            <a:ext cx="58678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869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Triangle 44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8C722FE5-3E2B-497D-8946-D11AB58F837D}"/>
              </a:ext>
            </a:extLst>
          </p:cNvPr>
          <p:cNvSpPr txBox="1">
            <a:spLocks/>
          </p:cNvSpPr>
          <p:nvPr/>
        </p:nvSpPr>
        <p:spPr>
          <a:xfrm>
            <a:off x="1285240" y="1050595"/>
            <a:ext cx="8074815" cy="1618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JAK DLOUHO SE ODPAD ROZKLÁDÁ V PŘÍRODĚ? 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3FF4DFD5-D8BE-49ED-AEFF-83182AA46C0F}"/>
              </a:ext>
            </a:extLst>
          </p:cNvPr>
          <p:cNvSpPr txBox="1"/>
          <p:nvPr/>
        </p:nvSpPr>
        <p:spPr>
          <a:xfrm>
            <a:off x="1285240" y="2969469"/>
            <a:ext cx="8074815" cy="28003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VERZE 1: </a:t>
            </a:r>
            <a:r>
              <a:rPr lang="en-US" sz="2200" dirty="0">
                <a:hlinkClick r:id="rId2"/>
              </a:rPr>
              <a:t>https://learningapps.org/watch?v=pgvns1zcn21</a:t>
            </a:r>
            <a:endParaRPr lang="cs-CZ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VERZE 2: </a:t>
            </a:r>
            <a:r>
              <a:rPr lang="en-US" sz="2200" dirty="0">
                <a:hlinkClick r:id="rId3"/>
              </a:rPr>
              <a:t>https://learningapps.org/watch?v=pfesterij21</a:t>
            </a:r>
            <a:endParaRPr lang="cs-CZ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VERZE 3: </a:t>
            </a:r>
            <a:r>
              <a:rPr lang="en-US" sz="2200" dirty="0">
                <a:hlinkClick r:id="rId4"/>
              </a:rPr>
              <a:t>https://learningapps.org/watch?v=p5pbqg19t21</a:t>
            </a:r>
            <a:endParaRPr lang="cs-CZ" sz="22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VERZE 4</a:t>
            </a:r>
            <a:r>
              <a:rPr lang="cs-CZ" sz="2200" dirty="0"/>
              <a:t>: </a:t>
            </a:r>
            <a:r>
              <a:rPr lang="cs-CZ" sz="2200" dirty="0">
                <a:hlinkClick r:id="rId5"/>
              </a:rPr>
              <a:t>https://learningapps.org/watch?v=p8cknrr6n21</a:t>
            </a:r>
            <a:endParaRPr lang="cs-CZ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8015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7" name="Rectangle 66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Triangle 68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Obrázek 43">
            <a:extLst>
              <a:ext uri="{FF2B5EF4-FFF2-40B4-BE49-F238E27FC236}">
                <a16:creationId xmlns:a16="http://schemas.microsoft.com/office/drawing/2014/main" id="{69407A3D-4C73-468D-ABE4-32FA8910CE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" r="3874" b="-3"/>
          <a:stretch/>
        </p:blipFill>
        <p:spPr>
          <a:xfrm>
            <a:off x="2771845" y="2812587"/>
            <a:ext cx="1992376" cy="1538093"/>
          </a:xfrm>
          <a:prstGeom prst="rect">
            <a:avLst/>
          </a:prstGeom>
        </p:spPr>
      </p:pic>
      <p:sp>
        <p:nvSpPr>
          <p:cNvPr id="19" name="Nadpis 1">
            <a:extLst>
              <a:ext uri="{FF2B5EF4-FFF2-40B4-BE49-F238E27FC236}">
                <a16:creationId xmlns:a16="http://schemas.microsoft.com/office/drawing/2014/main" id="{24660712-D6FA-4436-9054-470C5575F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900" y="789783"/>
            <a:ext cx="10126800" cy="1536904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PROČ SE NĚKTERÉ ODPADKY ROZKLÁDAJÍ TAK DLOUHO, A JINÉ NAOPAK TAK KRÁTCE</a:t>
            </a:r>
            <a:r>
              <a:rPr lang="en-US" dirty="0"/>
              <a:t>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E9E92BA-99DB-4025-81CB-28178AAFD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864" y="2818014"/>
            <a:ext cx="2167313" cy="1538093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551A97E7-BA25-4AE9-A1A7-B32A56795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956" y="2812587"/>
            <a:ext cx="2167313" cy="150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995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7" name="Rectangle 66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Triangle 68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Obrázek 43">
            <a:extLst>
              <a:ext uri="{FF2B5EF4-FFF2-40B4-BE49-F238E27FC236}">
                <a16:creationId xmlns:a16="http://schemas.microsoft.com/office/drawing/2014/main" id="{69407A3D-4C73-468D-ABE4-32FA8910CE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" r="3874" b="-3"/>
          <a:stretch/>
        </p:blipFill>
        <p:spPr>
          <a:xfrm>
            <a:off x="1088300" y="3141509"/>
            <a:ext cx="1396469" cy="1078059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1E9E92BA-99DB-4025-81CB-28178AAFD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763" y="3066778"/>
            <a:ext cx="1519084" cy="107806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551A97E7-BA25-4AE9-A1A7-B32A56795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46" y="1672522"/>
            <a:ext cx="1554825" cy="107805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7AEA1C7-338F-43EF-9D98-C34C16A32C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71" y="1667739"/>
            <a:ext cx="1521593" cy="107282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CC62697A-54F3-4728-B1DE-2B994A3F56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910" y="3170102"/>
            <a:ext cx="1519085" cy="107806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A625390C-164C-4CF9-BEF7-ADA4939966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535" y="1723646"/>
            <a:ext cx="1456678" cy="1023702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30B7C66B-0904-45D1-9F5A-2BCF0B702C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8650" y="1723646"/>
            <a:ext cx="1531603" cy="1072828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E3FC74A0-24C7-4C33-AD95-FAF68EBBE5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835" y="3170102"/>
            <a:ext cx="1423276" cy="1023702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FE4CC454-155F-4832-93B9-6BBCF33D579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535" y="4594573"/>
            <a:ext cx="1502339" cy="1075578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C0EF8002-DF08-47F8-B7B7-408805AC49A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061" y="4620510"/>
            <a:ext cx="1443684" cy="1023703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B0AE5D24-C102-444E-8F0C-639D301F75E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100" y="1723646"/>
            <a:ext cx="1446392" cy="1023702"/>
          </a:xfrm>
          <a:prstGeom prst="rect">
            <a:avLst/>
          </a:prstGeom>
        </p:spPr>
      </p:pic>
      <p:pic>
        <p:nvPicPr>
          <p:cNvPr id="24" name="Obrázek 23">
            <a:extLst>
              <a:ext uri="{FF2B5EF4-FFF2-40B4-BE49-F238E27FC236}">
                <a16:creationId xmlns:a16="http://schemas.microsoft.com/office/drawing/2014/main" id="{47B6BE30-A2B3-4391-86BB-EDF04A58ED5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225" y="1642261"/>
            <a:ext cx="1502340" cy="1064732"/>
          </a:xfrm>
          <a:prstGeom prst="rect">
            <a:avLst/>
          </a:prstGeom>
        </p:spPr>
      </p:pic>
      <p:pic>
        <p:nvPicPr>
          <p:cNvPr id="26" name="Obrázek 25" descr="Obsah obrázku šipka&#10;&#10;Popis byl vytvořen automaticky">
            <a:extLst>
              <a:ext uri="{FF2B5EF4-FFF2-40B4-BE49-F238E27FC236}">
                <a16:creationId xmlns:a16="http://schemas.microsoft.com/office/drawing/2014/main" id="{D67875E1-6F6C-4424-BE58-398D155B935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192" y="3142850"/>
            <a:ext cx="1494720" cy="1064732"/>
          </a:xfrm>
          <a:prstGeom prst="rect">
            <a:avLst/>
          </a:prstGeom>
        </p:spPr>
      </p:pic>
      <p:pic>
        <p:nvPicPr>
          <p:cNvPr id="28" name="Obrázek 27" descr="Obsah obrázku text&#10;&#10;Popis byl vytvořen automaticky">
            <a:extLst>
              <a:ext uri="{FF2B5EF4-FFF2-40B4-BE49-F238E27FC236}">
                <a16:creationId xmlns:a16="http://schemas.microsoft.com/office/drawing/2014/main" id="{4F054AF7-CECE-4890-94F9-1295D19A9D4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100" y="4605419"/>
            <a:ext cx="1496848" cy="1064732"/>
          </a:xfrm>
          <a:prstGeom prst="rect">
            <a:avLst/>
          </a:prstGeom>
        </p:spPr>
      </p:pic>
      <p:pic>
        <p:nvPicPr>
          <p:cNvPr id="30" name="Obrázek 29">
            <a:extLst>
              <a:ext uri="{FF2B5EF4-FFF2-40B4-BE49-F238E27FC236}">
                <a16:creationId xmlns:a16="http://schemas.microsoft.com/office/drawing/2014/main" id="{4FD229F9-1FAC-4468-88D4-37237142E24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993" y="3172624"/>
            <a:ext cx="1476886" cy="1064732"/>
          </a:xfrm>
          <a:prstGeom prst="rect">
            <a:avLst/>
          </a:prstGeom>
        </p:spPr>
      </p:pic>
      <p:pic>
        <p:nvPicPr>
          <p:cNvPr id="32" name="Obrázek 31">
            <a:extLst>
              <a:ext uri="{FF2B5EF4-FFF2-40B4-BE49-F238E27FC236}">
                <a16:creationId xmlns:a16="http://schemas.microsoft.com/office/drawing/2014/main" id="{46A71764-7DA1-4AAB-9F9D-48AB35D06AA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327" y="4594573"/>
            <a:ext cx="1516218" cy="1075578"/>
          </a:xfrm>
          <a:prstGeom prst="rect">
            <a:avLst/>
          </a:prstGeom>
        </p:spPr>
      </p:pic>
      <p:sp>
        <p:nvSpPr>
          <p:cNvPr id="33" name="TextovéPole 32">
            <a:extLst>
              <a:ext uri="{FF2B5EF4-FFF2-40B4-BE49-F238E27FC236}">
                <a16:creationId xmlns:a16="http://schemas.microsoft.com/office/drawing/2014/main" id="{A741CF1C-7165-4CB6-840E-9561EADB718B}"/>
              </a:ext>
            </a:extLst>
          </p:cNvPr>
          <p:cNvSpPr txBox="1"/>
          <p:nvPr/>
        </p:nvSpPr>
        <p:spPr>
          <a:xfrm>
            <a:off x="1243100" y="1328065"/>
            <a:ext cx="1071705" cy="38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5 měsíců</a:t>
            </a:r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64F71390-1415-4140-92CC-5600E23FE2C9}"/>
              </a:ext>
            </a:extLst>
          </p:cNvPr>
          <p:cNvSpPr/>
          <p:nvPr/>
        </p:nvSpPr>
        <p:spPr>
          <a:xfrm>
            <a:off x="2862460" y="2800770"/>
            <a:ext cx="967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tisíce let</a:t>
            </a:r>
          </a:p>
        </p:txBody>
      </p:sp>
      <p:sp>
        <p:nvSpPr>
          <p:cNvPr id="35" name="Obdélník 34">
            <a:extLst>
              <a:ext uri="{FF2B5EF4-FFF2-40B4-BE49-F238E27FC236}">
                <a16:creationId xmlns:a16="http://schemas.microsoft.com/office/drawing/2014/main" id="{0B2C74F8-C856-43A3-9AD2-08D9338550D0}"/>
              </a:ext>
            </a:extLst>
          </p:cNvPr>
          <p:cNvSpPr/>
          <p:nvPr/>
        </p:nvSpPr>
        <p:spPr>
          <a:xfrm>
            <a:off x="2872535" y="1328065"/>
            <a:ext cx="832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100 let</a:t>
            </a: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AECBF4A6-5015-4717-8623-489A3ED9BE5F}"/>
              </a:ext>
            </a:extLst>
          </p:cNvPr>
          <p:cNvSpPr/>
          <p:nvPr/>
        </p:nvSpPr>
        <p:spPr>
          <a:xfrm>
            <a:off x="9864816" y="2762706"/>
            <a:ext cx="715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50 let</a:t>
            </a:r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id="{65F579C6-4993-4C15-9184-BDC10BD0A1CE}"/>
              </a:ext>
            </a:extLst>
          </p:cNvPr>
          <p:cNvSpPr/>
          <p:nvPr/>
        </p:nvSpPr>
        <p:spPr>
          <a:xfrm>
            <a:off x="4485141" y="1328065"/>
            <a:ext cx="832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250 let</a:t>
            </a:r>
          </a:p>
        </p:txBody>
      </p:sp>
      <p:sp>
        <p:nvSpPr>
          <p:cNvPr id="38" name="Obdélník 37">
            <a:extLst>
              <a:ext uri="{FF2B5EF4-FFF2-40B4-BE49-F238E27FC236}">
                <a16:creationId xmlns:a16="http://schemas.microsoft.com/office/drawing/2014/main" id="{4F0FA16A-5925-4756-B0D6-EDC0A6E42BE7}"/>
              </a:ext>
            </a:extLst>
          </p:cNvPr>
          <p:cNvSpPr/>
          <p:nvPr/>
        </p:nvSpPr>
        <p:spPr>
          <a:xfrm>
            <a:off x="9806307" y="1354314"/>
            <a:ext cx="832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270 let</a:t>
            </a:r>
          </a:p>
        </p:txBody>
      </p:sp>
      <p:sp>
        <p:nvSpPr>
          <p:cNvPr id="39" name="Obdélník 38">
            <a:extLst>
              <a:ext uri="{FF2B5EF4-FFF2-40B4-BE49-F238E27FC236}">
                <a16:creationId xmlns:a16="http://schemas.microsoft.com/office/drawing/2014/main" id="{31A9E60F-0D02-4698-B69F-E4848FA6C1B6}"/>
              </a:ext>
            </a:extLst>
          </p:cNvPr>
          <p:cNvSpPr/>
          <p:nvPr/>
        </p:nvSpPr>
        <p:spPr>
          <a:xfrm>
            <a:off x="4613194" y="2800770"/>
            <a:ext cx="657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1 rok</a:t>
            </a:r>
          </a:p>
        </p:txBody>
      </p:sp>
      <p:sp>
        <p:nvSpPr>
          <p:cNvPr id="40" name="Obdélník 39">
            <a:extLst>
              <a:ext uri="{FF2B5EF4-FFF2-40B4-BE49-F238E27FC236}">
                <a16:creationId xmlns:a16="http://schemas.microsoft.com/office/drawing/2014/main" id="{61B549E7-561D-4A65-AD03-D77ABA9BAB7C}"/>
              </a:ext>
            </a:extLst>
          </p:cNvPr>
          <p:cNvSpPr/>
          <p:nvPr/>
        </p:nvSpPr>
        <p:spPr>
          <a:xfrm>
            <a:off x="1362620" y="2800770"/>
            <a:ext cx="832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600 let</a:t>
            </a: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5B51143F-54C1-4492-8589-4C340D851B71}"/>
              </a:ext>
            </a:extLst>
          </p:cNvPr>
          <p:cNvSpPr/>
          <p:nvPr/>
        </p:nvSpPr>
        <p:spPr>
          <a:xfrm>
            <a:off x="4543650" y="4219568"/>
            <a:ext cx="715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70 let</a:t>
            </a:r>
          </a:p>
        </p:txBody>
      </p:sp>
      <p:sp>
        <p:nvSpPr>
          <p:cNvPr id="42" name="Obdélník 41">
            <a:extLst>
              <a:ext uri="{FF2B5EF4-FFF2-40B4-BE49-F238E27FC236}">
                <a16:creationId xmlns:a16="http://schemas.microsoft.com/office/drawing/2014/main" id="{1708B097-1B2C-44F9-AB21-58EEB2684EB6}"/>
              </a:ext>
            </a:extLst>
          </p:cNvPr>
          <p:cNvSpPr/>
          <p:nvPr/>
        </p:nvSpPr>
        <p:spPr>
          <a:xfrm>
            <a:off x="2593277" y="4203784"/>
            <a:ext cx="1419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100 a více let</a:t>
            </a:r>
          </a:p>
        </p:txBody>
      </p:sp>
      <p:sp>
        <p:nvSpPr>
          <p:cNvPr id="43" name="Obdélník 42">
            <a:extLst>
              <a:ext uri="{FF2B5EF4-FFF2-40B4-BE49-F238E27FC236}">
                <a16:creationId xmlns:a16="http://schemas.microsoft.com/office/drawing/2014/main" id="{C7656686-1A53-44B8-9722-657F66E15F09}"/>
              </a:ext>
            </a:extLst>
          </p:cNvPr>
          <p:cNvSpPr/>
          <p:nvPr/>
        </p:nvSpPr>
        <p:spPr>
          <a:xfrm>
            <a:off x="6341701" y="1354314"/>
            <a:ext cx="715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15 let</a:t>
            </a:r>
          </a:p>
        </p:txBody>
      </p:sp>
      <p:sp>
        <p:nvSpPr>
          <p:cNvPr id="45" name="Obdélník 44">
            <a:extLst>
              <a:ext uri="{FF2B5EF4-FFF2-40B4-BE49-F238E27FC236}">
                <a16:creationId xmlns:a16="http://schemas.microsoft.com/office/drawing/2014/main" id="{FD2418E8-DC0A-4CC4-813D-A65EF06EB7D8}"/>
              </a:ext>
            </a:extLst>
          </p:cNvPr>
          <p:cNvSpPr/>
          <p:nvPr/>
        </p:nvSpPr>
        <p:spPr>
          <a:xfrm>
            <a:off x="8047747" y="1340903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16 dní</a:t>
            </a:r>
          </a:p>
        </p:txBody>
      </p:sp>
      <p:sp>
        <p:nvSpPr>
          <p:cNvPr id="46" name="Obdélník 45">
            <a:extLst>
              <a:ext uri="{FF2B5EF4-FFF2-40B4-BE49-F238E27FC236}">
                <a16:creationId xmlns:a16="http://schemas.microsoft.com/office/drawing/2014/main" id="{63A28729-8986-4E70-989D-9605DD2956E9}"/>
              </a:ext>
            </a:extLst>
          </p:cNvPr>
          <p:cNvSpPr/>
          <p:nvPr/>
        </p:nvSpPr>
        <p:spPr>
          <a:xfrm>
            <a:off x="6341701" y="2792202"/>
            <a:ext cx="715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15 let</a:t>
            </a:r>
          </a:p>
        </p:txBody>
      </p:sp>
      <p:sp>
        <p:nvSpPr>
          <p:cNvPr id="47" name="Obdélník 46">
            <a:extLst>
              <a:ext uri="{FF2B5EF4-FFF2-40B4-BE49-F238E27FC236}">
                <a16:creationId xmlns:a16="http://schemas.microsoft.com/office/drawing/2014/main" id="{31000AFD-872F-42EF-BB16-435F7A37ACD1}"/>
              </a:ext>
            </a:extLst>
          </p:cNvPr>
          <p:cNvSpPr/>
          <p:nvPr/>
        </p:nvSpPr>
        <p:spPr>
          <a:xfrm>
            <a:off x="6177511" y="4219568"/>
            <a:ext cx="993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1–2 roky</a:t>
            </a:r>
          </a:p>
        </p:txBody>
      </p:sp>
      <p:sp>
        <p:nvSpPr>
          <p:cNvPr id="48" name="Obdélník 47">
            <a:extLst>
              <a:ext uri="{FF2B5EF4-FFF2-40B4-BE49-F238E27FC236}">
                <a16:creationId xmlns:a16="http://schemas.microsoft.com/office/drawing/2014/main" id="{5F6438AE-65CD-49A3-AF28-532265DC9D5F}"/>
              </a:ext>
            </a:extLst>
          </p:cNvPr>
          <p:cNvSpPr/>
          <p:nvPr/>
        </p:nvSpPr>
        <p:spPr>
          <a:xfrm>
            <a:off x="8085426" y="2768787"/>
            <a:ext cx="715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25 let</a:t>
            </a:r>
          </a:p>
        </p:txBody>
      </p:sp>
      <p:sp>
        <p:nvSpPr>
          <p:cNvPr id="49" name="Obdélník 48">
            <a:extLst>
              <a:ext uri="{FF2B5EF4-FFF2-40B4-BE49-F238E27FC236}">
                <a16:creationId xmlns:a16="http://schemas.microsoft.com/office/drawing/2014/main" id="{9208B570-090A-4830-B05B-FCCFA7F8CD65}"/>
              </a:ext>
            </a:extLst>
          </p:cNvPr>
          <p:cNvSpPr/>
          <p:nvPr/>
        </p:nvSpPr>
        <p:spPr>
          <a:xfrm>
            <a:off x="7952921" y="4203784"/>
            <a:ext cx="1010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4 měsíce</a:t>
            </a:r>
          </a:p>
        </p:txBody>
      </p:sp>
    </p:spTree>
    <p:extLst>
      <p:ext uri="{BB962C8B-B14F-4D97-AF65-F5344CB8AC3E}">
        <p14:creationId xmlns:p14="http://schemas.microsoft.com/office/powerpoint/2010/main" val="131584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" name="Rectangle 60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ight Triangle 62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06DE3B60-C478-4903-8AC6-F5401ACEA9D4}"/>
              </a:ext>
            </a:extLst>
          </p:cNvPr>
          <p:cNvSpPr txBox="1"/>
          <p:nvPr/>
        </p:nvSpPr>
        <p:spPr>
          <a:xfrm>
            <a:off x="6566068" y="1051560"/>
            <a:ext cx="5141625" cy="33223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+mj-lt"/>
                <a:ea typeface="+mj-ea"/>
                <a:cs typeface="+mj-cs"/>
              </a:rPr>
              <a:t>NĚJAKÉ NÁVRHY NA SNÍŽENÍ PRODUKCE ODPADU?</a:t>
            </a:r>
            <a:endParaRPr lang="cs-CZ" sz="4000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+mj-lt"/>
                <a:ea typeface="+mj-ea"/>
                <a:cs typeface="+mj-cs"/>
              </a:rPr>
              <a:t>JAKÉ JE DALŠÍ MOŽNÉ VYUŽITÍ ODPADU? 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7A7CFDB0-0CCF-44F0-807A-36FA87B914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" r="10907"/>
          <a:stretch/>
        </p:blipFill>
        <p:spPr>
          <a:xfrm>
            <a:off x="621675" y="623275"/>
            <a:ext cx="5474323" cy="5607882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5201" y="623275"/>
            <a:ext cx="5141626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9E5A37B-2A53-45C9-AB80-59BAA93FEFC9}"/>
              </a:ext>
            </a:extLst>
          </p:cNvPr>
          <p:cNvSpPr txBox="1"/>
          <p:nvPr/>
        </p:nvSpPr>
        <p:spPr>
          <a:xfrm rot="21185857">
            <a:off x="1002830" y="1343400"/>
            <a:ext cx="21417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S.O.S.</a:t>
            </a:r>
          </a:p>
        </p:txBody>
      </p:sp>
    </p:spTree>
    <p:extLst>
      <p:ext uri="{BB962C8B-B14F-4D97-AF65-F5344CB8AC3E}">
        <p14:creationId xmlns:p14="http://schemas.microsoft.com/office/powerpoint/2010/main" val="30714178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148</Words>
  <Application>Microsoft Office PowerPoint</Application>
  <PresentationFormat>Širokoúhlá obrazovka</PresentationFormat>
  <Paragraphs>32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Motiv Office</vt:lpstr>
      <vt:lpstr>ROZLOŽENÍ ODPADU V PŘÍRODĚ</vt:lpstr>
      <vt:lpstr>CO VIDÍTE NA OBRÁZKU?</vt:lpstr>
      <vt:lpstr>Prezentace aplikace PowerPoint</vt:lpstr>
      <vt:lpstr>PROČ SE NĚKTERÉ ODPADKY ROZKLÁDAJÍ TAK DLOUHO, A JINÉ NAOPAK TAK KRÁTCE?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ODPADU V PŘÍRODĚ</dc:title>
  <dc:creator>Anežka Bímová</dc:creator>
  <cp:lastModifiedBy>Doma</cp:lastModifiedBy>
  <cp:revision>5</cp:revision>
  <dcterms:created xsi:type="dcterms:W3CDTF">2021-02-26T16:48:43Z</dcterms:created>
  <dcterms:modified xsi:type="dcterms:W3CDTF">2021-03-08T11:17:49Z</dcterms:modified>
</cp:coreProperties>
</file>