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56" r:id="rId8"/>
    <p:sldId id="270" r:id="rId9"/>
    <p:sldId id="268" r:id="rId10"/>
    <p:sldId id="273" r:id="rId11"/>
    <p:sldId id="276" r:id="rId12"/>
    <p:sldId id="282" r:id="rId13"/>
    <p:sldId id="283" r:id="rId14"/>
    <p:sldId id="284" r:id="rId15"/>
    <p:sldId id="285" r:id="rId16"/>
    <p:sldId id="286" r:id="rId17"/>
    <p:sldId id="281" r:id="rId18"/>
    <p:sldId id="258" r:id="rId19"/>
    <p:sldId id="279" r:id="rId20"/>
    <p:sldId id="269" r:id="rId21"/>
    <p:sldId id="267" r:id="rId22"/>
    <p:sldId id="280" r:id="rId23"/>
    <p:sldId id="266" r:id="rId24"/>
    <p:sldId id="277" r:id="rId25"/>
    <p:sldId id="278" r:id="rId26"/>
    <p:sldId id="257" r:id="rId27"/>
    <p:sldId id="265" r:id="rId28"/>
    <p:sldId id="272" r:id="rId29"/>
    <p:sldId id="274" r:id="rId30"/>
    <p:sldId id="271" r:id="rId31"/>
    <p:sldId id="1139" r:id="rId32"/>
    <p:sldId id="1140" r:id="rId33"/>
    <p:sldId id="1141" r:id="rId34"/>
    <p:sldId id="1142" r:id="rId35"/>
    <p:sldId id="1143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18"/>
    <p:restoredTop sz="94703"/>
  </p:normalViewPr>
  <p:slideViewPr>
    <p:cSldViewPr snapToGrid="0" snapToObjects="1">
      <p:cViewPr>
        <p:scale>
          <a:sx n="44" d="100"/>
          <a:sy n="44" d="100"/>
        </p:scale>
        <p:origin x="-1192" y="-5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AF1F42-1182-9444-8CDB-98D5DC64D8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E11C5BC-B5F8-E145-96D3-A5D8D0D78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723134-76A0-7544-8B4D-09B268E7D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6967CF-C7D5-F342-AB67-25AA695CF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821AE21-4B3A-C949-8057-95E75455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689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9946734-99A7-1742-9790-EE09AB448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DBABBAC-60CC-104C-B71F-56D9EF12D4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77269CF-D2EB-7345-8EAB-7BE6864DF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7E32A90-0FE0-1841-B96C-0531AA491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F4384E7-E8C1-F047-A8B0-6D0AF0587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60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9B8AF105-9DB7-AE4B-99A0-EB040DF61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3762D35-C556-8E46-A6BF-CAB2DFD3E1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93E69E5-2350-9F4B-84ED-BC7159478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FF1ADD-4B8F-2C4B-877E-F79D7BA4E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A6B7DE9-5916-FD4A-8B4C-D4E749B2A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878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14A58A-FD2E-544F-BB8E-F77699E0E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DF7FABF-6E8D-BF4C-98EB-4C27D0425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DF54A28-468A-0D40-82FE-33B6B77D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0CB4CFA-7B0E-E741-89DD-7C4A23E1E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9CF7173-DEAB-3F4B-8326-60248003C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54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50345F9-CDA4-CC43-82E8-71B9DEA5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D3C2542-FF06-E94E-ABA0-DFBAE55A5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4420E8-FBA3-EB4B-986A-571B1548E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74B7E1B-BA47-214F-BC71-2ABB765C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762D05C-0377-2947-A57B-E40990687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73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FB31EA-30F2-8C40-8CCF-FA4F67144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32AD6CE-1982-514D-B1B3-A6BB9E497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58D3D89-796E-CA4F-840E-F675D73DE4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00472D6-E3AE-ED49-B35D-8A5C59430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1145E10-6E18-5949-B1CC-EAC45F332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D91EE49-853A-B74A-96F5-197A65BCB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916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355662-DBC4-8748-AF95-AD782510C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7E35AEF-382E-214D-A3F9-1CF0BD7271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7F5B950-59C8-BB43-AE6B-D23F66FA4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1A3A113-1C7C-974A-9C4D-D6CF82A630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9C1AC44-DC28-D944-AA79-4D7DC2FF42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BDC7D58-0077-A142-9C5F-4EC2EC10A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968D42F-A754-334E-9CC0-E3F5343B2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68F051D-7444-5D46-9F2F-24E5FF081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18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981A128-5A68-2C49-A1B7-4122F03C7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7BBA54A-DF69-2946-ADCD-945ACE0BA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06784B2-28D2-6648-9521-2024BE22B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15FE6ED-5661-3842-AAEC-4BB9477ED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4A70112-63CE-2A41-B168-4DB93F853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E3A3444-597F-0A46-9824-B51FA507B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7EBE44C-6214-B94D-8D61-8DCC79DE1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64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9BDAAC7-DB9C-464D-957E-35C5C123F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F42DE61-BDF0-2D49-AFEA-5D441B9FC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81B665A-79AC-8644-AAA4-4AC531F32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A4A3831-B5C9-9241-B3D0-CAD11720D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C8DDB6D-F4EA-A24B-9DE9-7A6714181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36FE021-D77E-A243-9787-9B77A0BB9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46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3EE34C0-8E7E-0640-BC6A-DADDC0352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D88115C-0EA8-E34D-BE27-635B0D4580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61E4489-5B30-8645-BA53-F2793EA02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BB62F6A-8FF9-664E-A4A2-BA7E5C7BA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29AA141-36CB-D849-A32C-6903A67B1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443F448-FBB8-0C46-8E97-B79DA0E44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994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BAFD4E0-2F9E-524C-AB1C-8989F6FE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E5DF32D-F5D4-344B-AA63-F61421739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C45DE89-6FF7-F24B-B582-45A08A2BA3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DA9A8-9FBF-A249-BC98-58FE77A57E17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D20E96-26B7-374C-BB9D-C8B4214078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7BE272-2953-694C-B4F2-DD7D18478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1151C-FC1E-4A46-A1EC-39407943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6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80BCF46-8480-B041-9673-66D3191309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1A5F036B-F881-45D1-9821-021027436FC1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733" b="1" dirty="0"/>
              <a:t>5 NÁSTROJŮ POPÍRÁNÍ VĚDECKÉHO POZNÁNÍ</a:t>
            </a:r>
            <a:endParaRPr lang="de-DE" sz="3733" b="1" dirty="0"/>
          </a:p>
        </p:txBody>
      </p:sp>
    </p:spTree>
    <p:extLst>
      <p:ext uri="{BB962C8B-B14F-4D97-AF65-F5344CB8AC3E}">
        <p14:creationId xmlns:p14="http://schemas.microsoft.com/office/powerpoint/2010/main" val="129767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F724642-EDAC-4949-B2C2-B48EC80050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1973944" y="522517"/>
            <a:ext cx="1756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err="1" smtClean="0">
                <a:latin typeface="Comic Sans MS" panose="030F0702030302020204" pitchFamily="66" charset="0"/>
              </a:rPr>
              <a:t>Ah</a:t>
            </a:r>
            <a:r>
              <a:rPr lang="cs-CZ" sz="2000" dirty="0" smtClean="0">
                <a:latin typeface="Comic Sans MS" panose="030F0702030302020204" pitchFamily="66" charset="0"/>
              </a:rPr>
              <a:t>! Začínám plešatět!</a:t>
            </a:r>
            <a:endParaRPr lang="cs-CZ" sz="2000" dirty="0">
              <a:latin typeface="Comic Sans MS" panose="030F0702030302020204" pitchFamily="66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8316686" y="584072"/>
            <a:ext cx="2612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latin typeface="Comic Sans MS" panose="030F0702030302020204" pitchFamily="66" charset="0"/>
              </a:rPr>
              <a:t>Možná, kdybych si na to načesala Kanadu…</a:t>
            </a:r>
            <a:endParaRPr lang="cs-CZ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585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A07556F-78DE-334A-A721-7243E6A26B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F14107F2-A57C-4CEF-843F-E6E376C57CC6}"/>
              </a:ext>
            </a:extLst>
          </p:cNvPr>
          <p:cNvSpPr txBox="1"/>
          <p:nvPr/>
        </p:nvSpPr>
        <p:spPr>
          <a:xfrm>
            <a:off x="4040778" y="300168"/>
            <a:ext cx="22293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>
                <a:latin typeface="Comic Sans MS" panose="030F0702030302020204" pitchFamily="66" charset="0"/>
              </a:rPr>
              <a:t>Dávat zlobivým dětem uhlí asi nebyl chytrý nápad…</a:t>
            </a:r>
            <a:endParaRPr lang="cs-CZ" sz="1600" dirty="0">
              <a:latin typeface="Comic Sans MS" panose="030F0702030302020204" pitchFamily="66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BEDE976C-2E72-4715-816B-B7E0C8BD1B35}"/>
              </a:ext>
            </a:extLst>
          </p:cNvPr>
          <p:cNvSpPr txBox="1"/>
          <p:nvPr/>
        </p:nvSpPr>
        <p:spPr>
          <a:xfrm>
            <a:off x="8244115" y="1131163"/>
            <a:ext cx="1146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latin typeface="Comic Sans MS" panose="030F0702030302020204" pitchFamily="66" charset="0"/>
              </a:rPr>
              <a:t>Co říkáš?!</a:t>
            </a:r>
            <a:endParaRPr lang="cs-CZ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38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794C360-D1E1-044C-A6E6-203CDC237D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455" y="0"/>
            <a:ext cx="1217509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D694582F-E85D-48A0-A888-4F1474492FB6}"/>
              </a:ext>
            </a:extLst>
          </p:cNvPr>
          <p:cNvSpPr txBox="1"/>
          <p:nvPr/>
        </p:nvSpPr>
        <p:spPr>
          <a:xfrm>
            <a:off x="1358537" y="123110"/>
            <a:ext cx="16633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Zima se blíží! 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3C61AC08-FFF5-456C-831C-E43654940657}"/>
              </a:ext>
            </a:extLst>
          </p:cNvPr>
          <p:cNvSpPr txBox="1"/>
          <p:nvPr/>
        </p:nvSpPr>
        <p:spPr>
          <a:xfrm flipH="1">
            <a:off x="3788229" y="187314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Ty víš houby, </a:t>
            </a:r>
            <a:br>
              <a:rPr lang="cs-CZ" sz="2400" dirty="0">
                <a:latin typeface="Comic Sans MS" panose="030F0702030302020204" pitchFamily="66" charset="0"/>
              </a:rPr>
            </a:br>
            <a:r>
              <a:rPr lang="cs-CZ" sz="2400" dirty="0">
                <a:latin typeface="Comic Sans MS" panose="030F0702030302020204" pitchFamily="66" charset="0"/>
              </a:rPr>
              <a:t>Jone </a:t>
            </a:r>
            <a:r>
              <a:rPr lang="cs-CZ" sz="2400" dirty="0" err="1">
                <a:latin typeface="Comic Sans MS" panose="030F0702030302020204" pitchFamily="66" charset="0"/>
              </a:rPr>
              <a:t>Snowe</a:t>
            </a:r>
            <a:r>
              <a:rPr lang="cs-CZ" sz="2400" dirty="0"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BF9F6E35-8512-4C5C-BBBC-67AD1F60AA53}"/>
              </a:ext>
            </a:extLst>
          </p:cNvPr>
          <p:cNvSpPr txBox="1"/>
          <p:nvPr/>
        </p:nvSpPr>
        <p:spPr>
          <a:xfrm rot="16200000">
            <a:off x="-1574719" y="2537281"/>
            <a:ext cx="353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Změna teploty (C°)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xmlns="" id="{78313D81-0A48-45F8-9121-E6BEB95D844B}"/>
              </a:ext>
            </a:extLst>
          </p:cNvPr>
          <p:cNvSpPr txBox="1"/>
          <p:nvPr/>
        </p:nvSpPr>
        <p:spPr>
          <a:xfrm>
            <a:off x="5732543" y="3342202"/>
            <a:ext cx="2255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chemeClr val="bg1"/>
                </a:solidFill>
              </a:rPr>
              <a:t>Pozorování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4F1A5290-8CC3-4C89-A89B-51C76F478F53}"/>
              </a:ext>
            </a:extLst>
          </p:cNvPr>
          <p:cNvSpPr txBox="1"/>
          <p:nvPr/>
        </p:nvSpPr>
        <p:spPr>
          <a:xfrm>
            <a:off x="6949821" y="147607"/>
            <a:ext cx="37562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bg1"/>
                </a:solidFill>
              </a:rPr>
              <a:t>Predikce globálního oteplování, pokud zůstanou zachovány hodnoty slunečního záření 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xmlns="" id="{D0C7049C-5986-42C0-A228-900451896222}"/>
              </a:ext>
            </a:extLst>
          </p:cNvPr>
          <p:cNvSpPr txBox="1"/>
          <p:nvPr/>
        </p:nvSpPr>
        <p:spPr>
          <a:xfrm flipH="1">
            <a:off x="8839199" y="4365812"/>
            <a:ext cx="30300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bg1"/>
                </a:solidFill>
              </a:rPr>
              <a:t>Predikce globálního oteplování, pokud hodnoty slunečního záření klesnou na úroveň Malé doby ledové</a:t>
            </a:r>
          </a:p>
        </p:txBody>
      </p:sp>
    </p:spTree>
    <p:extLst>
      <p:ext uri="{BB962C8B-B14F-4D97-AF65-F5344CB8AC3E}">
        <p14:creationId xmlns:p14="http://schemas.microsoft.com/office/powerpoint/2010/main" val="2628673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1D13B28-F95E-D647-A3DA-CA4BA81E65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0" y="0"/>
            <a:ext cx="21655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7200" b="1" dirty="0" smtClean="0">
                <a:solidFill>
                  <a:schemeClr val="bg1"/>
                </a:solidFill>
              </a:rPr>
              <a:t>JARO</a:t>
            </a:r>
            <a:endParaRPr lang="cs-CZ" sz="7200" b="1" dirty="0">
              <a:solidFill>
                <a:schemeClr val="bg1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528458" y="3028890"/>
            <a:ext cx="1886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Efh</a:t>
            </a:r>
            <a:r>
              <a:rPr lang="cs-CZ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, </a:t>
            </a:r>
            <a:r>
              <a:rPr lang="cs-CZ" sz="2000" b="1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eefh</a:t>
            </a:r>
            <a:r>
              <a:rPr lang="cs-CZ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…</a:t>
            </a:r>
            <a:endParaRPr lang="cs-CZ" sz="2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717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CBBD45F-AFD5-884A-9178-D9644A5CF2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0" y="0"/>
            <a:ext cx="20834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7200" b="1" dirty="0" smtClean="0">
                <a:solidFill>
                  <a:schemeClr val="bg1"/>
                </a:solidFill>
              </a:rPr>
              <a:t>LÉTO</a:t>
            </a:r>
            <a:endParaRPr lang="cs-CZ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178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B67C330-6473-174B-8D94-D4AED99BB4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0" y="0"/>
            <a:ext cx="33665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7200" b="1" dirty="0" smtClean="0">
                <a:solidFill>
                  <a:schemeClr val="bg1"/>
                </a:solidFill>
              </a:rPr>
              <a:t>PODZIM</a:t>
            </a:r>
            <a:endParaRPr lang="cs-CZ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470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3076B02-B4DE-7046-9395-327BD6AD91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2668105" y="1718101"/>
            <a:ext cx="2162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400" dirty="0" smtClean="0">
                <a:latin typeface="Comic Sans MS" panose="030F0702030302020204" pitchFamily="66" charset="0"/>
              </a:rPr>
              <a:t>Lehce nabyl,</a:t>
            </a:r>
            <a:br>
              <a:rPr lang="cs-CZ" sz="2400" dirty="0" smtClean="0">
                <a:latin typeface="Comic Sans MS" panose="030F0702030302020204" pitchFamily="66" charset="0"/>
              </a:rPr>
            </a:br>
            <a:r>
              <a:rPr lang="cs-CZ" sz="2400" dirty="0" smtClean="0">
                <a:latin typeface="Comic Sans MS" panose="030F0702030302020204" pitchFamily="66" charset="0"/>
              </a:rPr>
              <a:t>lehce pozbyl…</a:t>
            </a:r>
            <a:endParaRPr lang="cs-CZ" sz="2400" dirty="0">
              <a:latin typeface="Comic Sans MS" panose="030F0702030302020204" pitchFamily="66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0" y="0"/>
            <a:ext cx="22381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7200" b="1" dirty="0" smtClean="0">
                <a:solidFill>
                  <a:schemeClr val="bg1"/>
                </a:solidFill>
              </a:rPr>
              <a:t>ZIMA</a:t>
            </a:r>
            <a:endParaRPr lang="cs-CZ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725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9426024-FAFC-C44A-A742-8FC1D06F3B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A1ED0E1E-77BB-4ABA-908A-04D150674DCC}"/>
              </a:ext>
            </a:extLst>
          </p:cNvPr>
          <p:cNvSpPr txBox="1"/>
          <p:nvPr/>
        </p:nvSpPr>
        <p:spPr>
          <a:xfrm>
            <a:off x="4341223" y="574766"/>
            <a:ext cx="3509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latin typeface="Comic Sans MS" panose="030F0702030302020204" pitchFamily="66" charset="0"/>
              </a:rPr>
              <a:t>Samozřejmě, že můžeš tu vodu vypít, je tam přeci jen stopa arseniku! </a:t>
            </a:r>
          </a:p>
        </p:txBody>
      </p:sp>
    </p:spTree>
    <p:extLst>
      <p:ext uri="{BB962C8B-B14F-4D97-AF65-F5344CB8AC3E}">
        <p14:creationId xmlns:p14="http://schemas.microsoft.com/office/powerpoint/2010/main" val="492116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77A2A80-5E89-A14C-AA05-730DD38A83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EA0A86E7-180C-47A2-BE0E-1B78DF098FEE}"/>
              </a:ext>
            </a:extLst>
          </p:cNvPr>
          <p:cNvSpPr txBox="1"/>
          <p:nvPr/>
        </p:nvSpPr>
        <p:spPr>
          <a:xfrm>
            <a:off x="4833257" y="426720"/>
            <a:ext cx="2281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latin typeface="Comic Sans MS" panose="030F0702030302020204" pitchFamily="66" charset="0"/>
              </a:rPr>
              <a:t>Ptáci létají …</a:t>
            </a:r>
            <a:br>
              <a:rPr lang="cs-CZ" sz="2000" dirty="0">
                <a:latin typeface="Comic Sans MS" panose="030F0702030302020204" pitchFamily="66" charset="0"/>
              </a:rPr>
            </a:br>
            <a:r>
              <a:rPr lang="cs-CZ" sz="2000" dirty="0">
                <a:latin typeface="Comic Sans MS" panose="030F0702030302020204" pitchFamily="66" charset="0"/>
              </a:rPr>
              <a:t>To znamená, </a:t>
            </a:r>
            <a:br>
              <a:rPr lang="cs-CZ" sz="2000" dirty="0">
                <a:latin typeface="Comic Sans MS" panose="030F0702030302020204" pitchFamily="66" charset="0"/>
              </a:rPr>
            </a:br>
            <a:r>
              <a:rPr lang="cs-CZ" sz="2000" dirty="0">
                <a:latin typeface="Comic Sans MS" panose="030F0702030302020204" pitchFamily="66" charset="0"/>
              </a:rPr>
              <a:t>že gravitace je </a:t>
            </a:r>
            <a:r>
              <a:rPr lang="cs-CZ" sz="2000" dirty="0" err="1">
                <a:latin typeface="Comic Sans MS" panose="030F0702030302020204" pitchFamily="66" charset="0"/>
              </a:rPr>
              <a:t>hoax</a:t>
            </a:r>
            <a:r>
              <a:rPr lang="cs-CZ" sz="2000" dirty="0"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CCCD9E5C-452A-4E25-839B-F7FE583E7686}"/>
              </a:ext>
            </a:extLst>
          </p:cNvPr>
          <p:cNvSpPr txBox="1"/>
          <p:nvPr/>
        </p:nvSpPr>
        <p:spPr>
          <a:xfrm flipH="1">
            <a:off x="7045234" y="1927497"/>
            <a:ext cx="2577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latin typeface="Comic Sans MS" panose="030F0702030302020204" pitchFamily="66" charset="0"/>
              </a:rPr>
              <a:t>Řítíte se do problémů</a:t>
            </a:r>
          </a:p>
          <a:p>
            <a:pPr algn="ctr"/>
            <a:r>
              <a:rPr lang="cs-CZ" sz="2400" dirty="0" smtClean="0">
                <a:latin typeface="Comic Sans MS" panose="030F0702030302020204" pitchFamily="66" charset="0"/>
              </a:rPr>
              <a:t>!!!</a:t>
            </a:r>
            <a:endParaRPr lang="cs-CZ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6678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1691872-967D-3240-86DE-1E92BCB83C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86656832-FDD3-43FE-BCD2-B17B05CC05EA}"/>
              </a:ext>
            </a:extLst>
          </p:cNvPr>
          <p:cNvSpPr txBox="1"/>
          <p:nvPr/>
        </p:nvSpPr>
        <p:spPr>
          <a:xfrm>
            <a:off x="3013166" y="505097"/>
            <a:ext cx="2943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dirty="0">
                <a:latin typeface="Comic Sans MS" panose="030F0702030302020204" pitchFamily="66" charset="0"/>
              </a:rPr>
              <a:t>Lidé umírali </a:t>
            </a:r>
            <a:br>
              <a:rPr lang="cs-CZ" sz="2200" dirty="0">
                <a:latin typeface="Comic Sans MS" panose="030F0702030302020204" pitchFamily="66" charset="0"/>
              </a:rPr>
            </a:br>
            <a:r>
              <a:rPr lang="cs-CZ" sz="2200" dirty="0">
                <a:latin typeface="Comic Sans MS" panose="030F0702030302020204" pitchFamily="66" charset="0"/>
              </a:rPr>
              <a:t>na rakovinu dřív než vynalezli cigarety…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FC208F6B-D7E0-49C7-BDD8-56ECB75130D5}"/>
              </a:ext>
            </a:extLst>
          </p:cNvPr>
          <p:cNvSpPr txBox="1"/>
          <p:nvPr/>
        </p:nvSpPr>
        <p:spPr>
          <a:xfrm>
            <a:off x="3570516" y="3429000"/>
            <a:ext cx="2943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dirty="0">
                <a:latin typeface="Comic Sans MS" panose="030F0702030302020204" pitchFamily="66" charset="0"/>
              </a:rPr>
              <a:t>…to znamená, že cigarety nezpůsobují rakovinu.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E6A53110-201E-4D84-A811-A6B8556B8993}"/>
              </a:ext>
            </a:extLst>
          </p:cNvPr>
          <p:cNvSpPr txBox="1"/>
          <p:nvPr/>
        </p:nvSpPr>
        <p:spPr>
          <a:xfrm>
            <a:off x="9387840" y="1001486"/>
            <a:ext cx="1314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latin typeface="Comic Sans MS" panose="030F0702030302020204" pitchFamily="66" charset="0"/>
              </a:rPr>
              <a:t>Ech, ech …</a:t>
            </a:r>
          </a:p>
        </p:txBody>
      </p:sp>
    </p:spTree>
    <p:extLst>
      <p:ext uri="{BB962C8B-B14F-4D97-AF65-F5344CB8AC3E}">
        <p14:creationId xmlns:p14="http://schemas.microsoft.com/office/powerpoint/2010/main" val="1965561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BA4927E-CDEA-BD44-BF3A-69B789BDA0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5C3B4022-981C-4BC6-AC06-B1C4A90C407D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733" b="1" dirty="0"/>
              <a:t>5 NÁSTROJŮ POPÍRÁNÍ VĚDECKÉHO POZNÁNÍ</a:t>
            </a:r>
            <a:endParaRPr lang="de-DE" sz="3733" b="1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5FBC6752-FB52-486F-9101-7685876AEFE7}"/>
              </a:ext>
            </a:extLst>
          </p:cNvPr>
          <p:cNvSpPr txBox="1"/>
          <p:nvPr/>
        </p:nvSpPr>
        <p:spPr>
          <a:xfrm>
            <a:off x="2336800" y="862214"/>
            <a:ext cx="2194927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33" b="1" dirty="0" smtClean="0">
                <a:solidFill>
                  <a:srgbClr val="E61A23"/>
                </a:solidFill>
              </a:rPr>
              <a:t>Falešní </a:t>
            </a:r>
            <a:br>
              <a:rPr lang="cs-CZ" sz="2133" b="1" dirty="0" smtClean="0">
                <a:solidFill>
                  <a:srgbClr val="E61A23"/>
                </a:solidFill>
              </a:rPr>
            </a:br>
            <a:r>
              <a:rPr lang="cs-CZ" sz="2133" b="1" dirty="0" smtClean="0">
                <a:solidFill>
                  <a:srgbClr val="E61A23"/>
                </a:solidFill>
              </a:rPr>
              <a:t>experti</a:t>
            </a:r>
            <a:endParaRPr lang="de-DE" sz="2133" b="1" dirty="0">
              <a:solidFill>
                <a:srgbClr val="E61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159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9AF9EA7-F16B-2B4C-A8C8-CA67A5B16A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20FB872F-8D0D-4C9A-8206-0FA745E9F2F2}"/>
              </a:ext>
            </a:extLst>
          </p:cNvPr>
          <p:cNvSpPr txBox="1"/>
          <p:nvPr/>
        </p:nvSpPr>
        <p:spPr>
          <a:xfrm>
            <a:off x="950685" y="616942"/>
            <a:ext cx="4303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Toto je </a:t>
            </a:r>
            <a:r>
              <a:rPr lang="cs-CZ" sz="2400" dirty="0" smtClean="0">
                <a:latin typeface="Comic Sans MS" panose="030F0702030302020204" pitchFamily="66" charset="0"/>
              </a:rPr>
              <a:t>bouře</a:t>
            </a:r>
            <a:r>
              <a:rPr lang="cs-CZ" sz="2400" dirty="0" smtClean="0">
                <a:latin typeface="Comic Sans MS" panose="030F0702030302020204" pitchFamily="66" charset="0"/>
              </a:rPr>
              <a:t>, která přichází jednou za sto let.</a:t>
            </a:r>
            <a:endParaRPr lang="cs-CZ" sz="2400" dirty="0">
              <a:latin typeface="Comic Sans MS" panose="030F0702030302020204" pitchFamily="66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C1A81915-DCEE-4EC5-9E30-E1790EECDEE5}"/>
              </a:ext>
            </a:extLst>
          </p:cNvPr>
          <p:cNvSpPr txBox="1"/>
          <p:nvPr/>
        </p:nvSpPr>
        <p:spPr>
          <a:xfrm>
            <a:off x="7198660" y="481880"/>
            <a:ext cx="22680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Comic Sans MS" panose="030F0702030302020204" pitchFamily="66" charset="0"/>
              </a:rPr>
              <a:t>A kdy byla </a:t>
            </a:r>
            <a:br>
              <a:rPr lang="cs-CZ" sz="2800" dirty="0">
                <a:latin typeface="Comic Sans MS" panose="030F0702030302020204" pitchFamily="66" charset="0"/>
              </a:rPr>
            </a:br>
            <a:r>
              <a:rPr lang="cs-CZ" sz="2800" dirty="0">
                <a:latin typeface="Comic Sans MS" panose="030F0702030302020204" pitchFamily="66" charset="0"/>
              </a:rPr>
              <a:t>ta poslední?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701E2608-5E16-4870-A6D3-DDE1D24BC425}"/>
              </a:ext>
            </a:extLst>
          </p:cNvPr>
          <p:cNvSpPr txBox="1"/>
          <p:nvPr/>
        </p:nvSpPr>
        <p:spPr>
          <a:xfrm>
            <a:off x="10318376" y="408383"/>
            <a:ext cx="16136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Comic Sans MS" panose="030F0702030302020204" pitchFamily="66" charset="0"/>
              </a:rPr>
              <a:t>Minulé úterý.</a:t>
            </a:r>
          </a:p>
        </p:txBody>
      </p:sp>
    </p:spTree>
    <p:extLst>
      <p:ext uri="{BB962C8B-B14F-4D97-AF65-F5344CB8AC3E}">
        <p14:creationId xmlns:p14="http://schemas.microsoft.com/office/powerpoint/2010/main" val="1147956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A851112-4591-094B-AA18-7F3ECB1DAD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23A4C577-8E7F-425F-B572-C5232F63709A}"/>
              </a:ext>
            </a:extLst>
          </p:cNvPr>
          <p:cNvSpPr txBox="1"/>
          <p:nvPr/>
        </p:nvSpPr>
        <p:spPr>
          <a:xfrm>
            <a:off x="513806" y="496386"/>
            <a:ext cx="42236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Sbalte si kufry děti. </a:t>
            </a:r>
            <a:br>
              <a:rPr lang="cs-CZ" sz="2400" dirty="0">
                <a:latin typeface="Comic Sans MS" panose="030F0702030302020204" pitchFamily="66" charset="0"/>
              </a:rPr>
            </a:br>
            <a:r>
              <a:rPr lang="cs-CZ" sz="2400" dirty="0">
                <a:latin typeface="Comic Sans MS" panose="030F0702030302020204" pitchFamily="66" charset="0"/>
              </a:rPr>
              <a:t>Díky </a:t>
            </a:r>
            <a:r>
              <a:rPr lang="cs-CZ" sz="2400" dirty="0" smtClean="0">
                <a:latin typeface="Comic Sans MS" panose="030F0702030302020204" pitchFamily="66" charset="0"/>
              </a:rPr>
              <a:t>změně klimatu</a:t>
            </a:r>
            <a:r>
              <a:rPr lang="cs-CZ" sz="2400" dirty="0" smtClean="0">
                <a:latin typeface="Comic Sans MS" panose="030F0702030302020204" pitchFamily="66" charset="0"/>
              </a:rPr>
              <a:t> </a:t>
            </a:r>
            <a:br>
              <a:rPr lang="cs-CZ" sz="2400" dirty="0" smtClean="0">
                <a:latin typeface="Comic Sans MS" panose="030F0702030302020204" pitchFamily="66" charset="0"/>
              </a:rPr>
            </a:br>
            <a:r>
              <a:rPr lang="cs-CZ" sz="2400" dirty="0" smtClean="0">
                <a:latin typeface="Comic Sans MS" panose="030F0702030302020204" pitchFamily="66" charset="0"/>
              </a:rPr>
              <a:t>se </a:t>
            </a:r>
            <a:r>
              <a:rPr lang="cs-CZ" sz="2400" dirty="0">
                <a:latin typeface="Comic Sans MS" panose="030F0702030302020204" pitchFamily="66" charset="0"/>
              </a:rPr>
              <a:t>můžeme přestěhovat více na sever!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61F808E5-77A3-47FF-A82D-2AED0420EE60}"/>
              </a:ext>
            </a:extLst>
          </p:cNvPr>
          <p:cNvSpPr txBox="1"/>
          <p:nvPr/>
        </p:nvSpPr>
        <p:spPr>
          <a:xfrm>
            <a:off x="5425441" y="896983"/>
            <a:ext cx="1959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>
                <a:latin typeface="Comic Sans MS" panose="030F0702030302020204" pitchFamily="66" charset="0"/>
              </a:rPr>
              <a:t>Jupííí</a:t>
            </a:r>
            <a:r>
              <a:rPr lang="cs-CZ" sz="3200" dirty="0"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3D79370A-CA48-49B8-8BB7-7B6857FAA641}"/>
              </a:ext>
            </a:extLst>
          </p:cNvPr>
          <p:cNvSpPr txBox="1"/>
          <p:nvPr/>
        </p:nvSpPr>
        <p:spPr>
          <a:xfrm>
            <a:off x="8212183" y="766354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Šířit nemoci napříč Evropou bylo vždy na mém seznamu přání!</a:t>
            </a:r>
          </a:p>
        </p:txBody>
      </p:sp>
    </p:spTree>
    <p:extLst>
      <p:ext uri="{BB962C8B-B14F-4D97-AF65-F5344CB8AC3E}">
        <p14:creationId xmlns:p14="http://schemas.microsoft.com/office/powerpoint/2010/main" val="11234093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FD1E464-8A1B-2345-8A23-3810CB089E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1567543" y="711200"/>
            <a:ext cx="23948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latin typeface="Comic Sans MS" panose="030F0702030302020204" pitchFamily="66" charset="0"/>
              </a:rPr>
              <a:t>Hej, ty jsi tu kostku upravil!</a:t>
            </a:r>
            <a:endParaRPr lang="cs-CZ" sz="2400" dirty="0">
              <a:latin typeface="Comic Sans MS" panose="030F0702030302020204" pitchFamily="66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9129486" y="880477"/>
            <a:ext cx="2481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latin typeface="Comic Sans MS" panose="030F0702030302020204" pitchFamily="66" charset="0"/>
              </a:rPr>
              <a:t>Nemůžeš vyloučit, že se tam ta šestka objevila přirozeně…</a:t>
            </a:r>
            <a:endParaRPr lang="cs-CZ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57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F14002A-5F24-C042-9B6F-908D3AEE0C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455" y="0"/>
            <a:ext cx="1217509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530D66FB-4A7B-451A-A417-112A22FC5960}"/>
              </a:ext>
            </a:extLst>
          </p:cNvPr>
          <p:cNvSpPr txBox="1"/>
          <p:nvPr/>
        </p:nvSpPr>
        <p:spPr>
          <a:xfrm>
            <a:off x="422981" y="772156"/>
            <a:ext cx="2694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400" dirty="0">
                <a:latin typeface="Comic Sans MS" panose="030F0702030302020204" pitchFamily="66" charset="0"/>
              </a:rPr>
              <a:t>KLIMATICKÁ</a:t>
            </a:r>
            <a:br>
              <a:rPr lang="cs-CZ" sz="2400" dirty="0">
                <a:latin typeface="Comic Sans MS" panose="030F0702030302020204" pitchFamily="66" charset="0"/>
              </a:rPr>
            </a:br>
            <a:r>
              <a:rPr lang="cs-CZ" sz="2400" dirty="0">
                <a:latin typeface="Comic Sans MS" panose="030F0702030302020204" pitchFamily="66" charset="0"/>
              </a:rPr>
              <a:t>ZMĚNA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0D4B2194-0314-479E-A019-69A330B5E151}"/>
              </a:ext>
            </a:extLst>
          </p:cNvPr>
          <p:cNvSpPr txBox="1"/>
          <p:nvPr/>
        </p:nvSpPr>
        <p:spPr>
          <a:xfrm flipH="1">
            <a:off x="8203474" y="95794"/>
            <a:ext cx="2220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latin typeface="Comic Sans MS" panose="030F0702030302020204" pitchFamily="66" charset="0"/>
              </a:rPr>
              <a:t>První krok mě stejně nedostane pryč z cesty…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EED7BF27-46F6-4618-9F37-D15A0C426AAA}"/>
              </a:ext>
            </a:extLst>
          </p:cNvPr>
          <p:cNvSpPr txBox="1"/>
          <p:nvPr/>
        </p:nvSpPr>
        <p:spPr>
          <a:xfrm>
            <a:off x="9248503" y="1297576"/>
            <a:ext cx="190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…tak proč se starat.</a:t>
            </a:r>
          </a:p>
        </p:txBody>
      </p:sp>
    </p:spTree>
    <p:extLst>
      <p:ext uri="{BB962C8B-B14F-4D97-AF65-F5344CB8AC3E}">
        <p14:creationId xmlns:p14="http://schemas.microsoft.com/office/powerpoint/2010/main" val="3135308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A746034-C4D0-E046-980B-01780279B7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652826BB-1823-4A62-A021-6D5DD68BC498}"/>
              </a:ext>
            </a:extLst>
          </p:cNvPr>
          <p:cNvSpPr txBox="1"/>
          <p:nvPr/>
        </p:nvSpPr>
        <p:spPr>
          <a:xfrm>
            <a:off x="513806" y="679269"/>
            <a:ext cx="32657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Nikdo tady nemluví o klimatické změně, tak já s tím začínat nebudu…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82129BDD-44F6-4509-B2D6-8EF3F785EB36}"/>
              </a:ext>
            </a:extLst>
          </p:cNvPr>
          <p:cNvSpPr txBox="1"/>
          <p:nvPr/>
        </p:nvSpPr>
        <p:spPr>
          <a:xfrm>
            <a:off x="8403771" y="679269"/>
            <a:ext cx="32744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Nikdo tady nemluví </a:t>
            </a:r>
            <a:r>
              <a:rPr lang="cs-CZ" sz="2400" dirty="0" smtClean="0">
                <a:latin typeface="Comic Sans MS" panose="030F0702030302020204" pitchFamily="66" charset="0"/>
              </a:rPr>
              <a:t/>
            </a:r>
            <a:br>
              <a:rPr lang="cs-CZ" sz="2400" dirty="0" smtClean="0">
                <a:latin typeface="Comic Sans MS" panose="030F0702030302020204" pitchFamily="66" charset="0"/>
              </a:rPr>
            </a:br>
            <a:r>
              <a:rPr lang="cs-CZ" sz="2400" dirty="0" smtClean="0">
                <a:latin typeface="Comic Sans MS" panose="030F0702030302020204" pitchFamily="66" charset="0"/>
              </a:rPr>
              <a:t>o </a:t>
            </a:r>
            <a:r>
              <a:rPr lang="cs-CZ" sz="2400" dirty="0">
                <a:latin typeface="Comic Sans MS" panose="030F0702030302020204" pitchFamily="66" charset="0"/>
              </a:rPr>
              <a:t>klimatické změně, tak já s tím začínat nebudu…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1168E41D-C1E2-4BA8-86CB-2FB83B1888B7}"/>
              </a:ext>
            </a:extLst>
          </p:cNvPr>
          <p:cNvSpPr txBox="1"/>
          <p:nvPr/>
        </p:nvSpPr>
        <p:spPr>
          <a:xfrm>
            <a:off x="374469" y="4902925"/>
            <a:ext cx="2090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>
                <a:solidFill>
                  <a:srgbClr val="990099"/>
                </a:solidFill>
              </a:rPr>
              <a:t>SPIRÁLA</a:t>
            </a:r>
            <a:br>
              <a:rPr lang="cs-CZ" sz="3600" b="1" dirty="0">
                <a:solidFill>
                  <a:srgbClr val="990099"/>
                </a:solidFill>
              </a:rPr>
            </a:br>
            <a:r>
              <a:rPr lang="cs-CZ" sz="3600" b="1" dirty="0">
                <a:solidFill>
                  <a:srgbClr val="990099"/>
                </a:solidFill>
              </a:rPr>
              <a:t>MLČENÍ</a:t>
            </a:r>
          </a:p>
        </p:txBody>
      </p:sp>
    </p:spTree>
    <p:extLst>
      <p:ext uri="{BB962C8B-B14F-4D97-AF65-F5344CB8AC3E}">
        <p14:creationId xmlns:p14="http://schemas.microsoft.com/office/powerpoint/2010/main" val="12192911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F5652C2-6CD4-0045-A035-1E1DB27D54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159657" y="6118554"/>
            <a:ext cx="11582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Comic Sans MS" panose="030F0702030302020204" pitchFamily="66" charset="0"/>
              </a:rPr>
              <a:t>Velmi znepokojení      </a:t>
            </a:r>
            <a:r>
              <a:rPr lang="cs-CZ" sz="2000" dirty="0" err="1" smtClean="0">
                <a:latin typeface="Comic Sans MS" panose="030F0702030302020204" pitchFamily="66" charset="0"/>
              </a:rPr>
              <a:t>Znepokojení</a:t>
            </a:r>
            <a:r>
              <a:rPr lang="cs-CZ" sz="2000" dirty="0" smtClean="0">
                <a:latin typeface="Comic Sans MS" panose="030F0702030302020204" pitchFamily="66" charset="0"/>
              </a:rPr>
              <a:t>      Obezřetní         Nezaujatí        Pochybující       Odmítající</a:t>
            </a:r>
            <a:endParaRPr lang="cs-CZ" sz="2000" dirty="0">
              <a:latin typeface="Comic Sans MS" panose="030F0702030302020204" pitchFamily="66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59657" y="304800"/>
            <a:ext cx="11872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800" b="1" dirty="0" smtClean="0"/>
              <a:t>Vztah lidí k tématu klimatické změny</a:t>
            </a:r>
            <a:endParaRPr lang="cs-CZ" sz="4800" b="1" dirty="0"/>
          </a:p>
        </p:txBody>
      </p:sp>
    </p:spTree>
    <p:extLst>
      <p:ext uri="{BB962C8B-B14F-4D97-AF65-F5344CB8AC3E}">
        <p14:creationId xmlns:p14="http://schemas.microsoft.com/office/powerpoint/2010/main" val="2154418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16CFE61-C2EB-C547-87B9-9E415BA8E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425895C7-123C-4541-8272-60D139F5A091}"/>
              </a:ext>
            </a:extLst>
          </p:cNvPr>
          <p:cNvSpPr txBox="1"/>
          <p:nvPr/>
        </p:nvSpPr>
        <p:spPr>
          <a:xfrm>
            <a:off x="653143" y="505097"/>
            <a:ext cx="3352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>
                <a:solidFill>
                  <a:schemeClr val="bg1"/>
                </a:solidFill>
              </a:rPr>
              <a:t>Jeden </a:t>
            </a:r>
            <a:br>
              <a:rPr lang="cs-CZ" sz="4000" dirty="0">
                <a:solidFill>
                  <a:schemeClr val="bg1"/>
                </a:solidFill>
              </a:rPr>
            </a:br>
            <a:r>
              <a:rPr lang="cs-CZ" sz="4000" dirty="0">
                <a:solidFill>
                  <a:schemeClr val="bg1"/>
                </a:solidFill>
              </a:rPr>
              <a:t>z důvodů, proč se klima mění …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660ABDEA-BBB1-4BEA-BBE2-80E273AE14E4}"/>
              </a:ext>
            </a:extLst>
          </p:cNvPr>
          <p:cNvSpPr txBox="1"/>
          <p:nvPr/>
        </p:nvSpPr>
        <p:spPr>
          <a:xfrm>
            <a:off x="8273143" y="418013"/>
            <a:ext cx="35182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>
                <a:solidFill>
                  <a:schemeClr val="bg1"/>
                </a:solidFill>
              </a:rPr>
              <a:t>… </a:t>
            </a:r>
            <a:br>
              <a:rPr lang="cs-CZ" sz="4000" dirty="0">
                <a:solidFill>
                  <a:schemeClr val="bg1"/>
                </a:solidFill>
              </a:rPr>
            </a:br>
            <a:r>
              <a:rPr lang="cs-CZ" sz="4000" dirty="0">
                <a:solidFill>
                  <a:schemeClr val="bg1"/>
                </a:solidFill>
              </a:rPr>
              <a:t>je to, že klima se vždycky měnilo.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4AE1BF3D-0F1F-49C0-A857-0F9C90B5BC7F}"/>
              </a:ext>
            </a:extLst>
          </p:cNvPr>
          <p:cNvSpPr txBox="1"/>
          <p:nvPr/>
        </p:nvSpPr>
        <p:spPr>
          <a:xfrm>
            <a:off x="391886" y="3876736"/>
            <a:ext cx="323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>
                <a:solidFill>
                  <a:schemeClr val="bg1"/>
                </a:solidFill>
              </a:rPr>
              <a:t>Tento člověk zemřel </a:t>
            </a:r>
            <a:br>
              <a:rPr lang="cs-CZ" sz="4000" dirty="0">
                <a:solidFill>
                  <a:schemeClr val="bg1"/>
                </a:solidFill>
              </a:rPr>
            </a:br>
            <a:r>
              <a:rPr lang="cs-CZ" sz="4000" dirty="0">
                <a:solidFill>
                  <a:schemeClr val="bg1"/>
                </a:solidFill>
              </a:rPr>
              <a:t>z přirozených příčin…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xmlns="" id="{1ED3A464-E47D-42B4-A469-23B58C6FD3C9}"/>
              </a:ext>
            </a:extLst>
          </p:cNvPr>
          <p:cNvSpPr txBox="1"/>
          <p:nvPr/>
        </p:nvSpPr>
        <p:spPr>
          <a:xfrm>
            <a:off x="7916092" y="3796937"/>
            <a:ext cx="3875312" cy="2634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>
                <a:solidFill>
                  <a:schemeClr val="bg1"/>
                </a:solidFill>
              </a:rPr>
              <a:t>… protože lidé vždy umírali </a:t>
            </a:r>
            <a:br>
              <a:rPr lang="cs-CZ" sz="4000" dirty="0">
                <a:solidFill>
                  <a:schemeClr val="bg1"/>
                </a:solidFill>
              </a:rPr>
            </a:br>
            <a:r>
              <a:rPr lang="cs-CZ" sz="4000" dirty="0">
                <a:solidFill>
                  <a:schemeClr val="bg1"/>
                </a:solidFill>
              </a:rPr>
              <a:t>z přirozených příčin.</a:t>
            </a:r>
          </a:p>
        </p:txBody>
      </p:sp>
    </p:spTree>
    <p:extLst>
      <p:ext uri="{BB962C8B-B14F-4D97-AF65-F5344CB8AC3E}">
        <p14:creationId xmlns:p14="http://schemas.microsoft.com/office/powerpoint/2010/main" val="28869042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274D934-21F3-3B4D-B2C9-1455C7C7F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0813A467-7F1A-43AE-B0DD-42D80296B33E}"/>
              </a:ext>
            </a:extLst>
          </p:cNvPr>
          <p:cNvSpPr txBox="1"/>
          <p:nvPr/>
        </p:nvSpPr>
        <p:spPr>
          <a:xfrm>
            <a:off x="4929051" y="531223"/>
            <a:ext cx="5974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solidFill>
                  <a:schemeClr val="bg1"/>
                </a:solidFill>
              </a:rPr>
              <a:t>Slyšel jsem, že dříve</a:t>
            </a:r>
            <a:r>
              <a:rPr lang="cs-CZ" sz="3600" dirty="0" smtClean="0">
                <a:solidFill>
                  <a:schemeClr val="bg1"/>
                </a:solidFill>
              </a:rPr>
              <a:t> </a:t>
            </a:r>
            <a:r>
              <a:rPr lang="cs-CZ" sz="3600" dirty="0">
                <a:solidFill>
                  <a:schemeClr val="bg1"/>
                </a:solidFill>
              </a:rPr>
              <a:t>jsme tady měli hurikány mnohem horší než byl hurikán Michael.</a:t>
            </a:r>
          </a:p>
          <a:p>
            <a:r>
              <a:rPr lang="cs-CZ" sz="3600" dirty="0">
                <a:solidFill>
                  <a:schemeClr val="bg1"/>
                </a:solidFill>
              </a:rPr>
              <a:t>DONALD TRUMP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724F1B82-749A-4F7C-A45E-B83B9F4E0B28}"/>
              </a:ext>
            </a:extLst>
          </p:cNvPr>
          <p:cNvSpPr txBox="1"/>
          <p:nvPr/>
        </p:nvSpPr>
        <p:spPr>
          <a:xfrm>
            <a:off x="435429" y="3979818"/>
            <a:ext cx="44936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400" dirty="0" smtClean="0">
                <a:solidFill>
                  <a:schemeClr val="bg1"/>
                </a:solidFill>
              </a:rPr>
              <a:t>Slyšel jsem, že</a:t>
            </a:r>
            <a:r>
              <a:rPr lang="cs-CZ" sz="3400" dirty="0" smtClean="0">
                <a:solidFill>
                  <a:schemeClr val="bg1"/>
                </a:solidFill>
              </a:rPr>
              <a:t> </a:t>
            </a:r>
            <a:r>
              <a:rPr lang="cs-CZ" sz="3400" dirty="0">
                <a:solidFill>
                  <a:schemeClr val="bg1"/>
                </a:solidFill>
              </a:rPr>
              <a:t>než vynalezli cigarety, tak jsme tady měli </a:t>
            </a:r>
            <a:r>
              <a:rPr lang="cs-CZ" sz="3400" dirty="0" smtClean="0">
                <a:solidFill>
                  <a:schemeClr val="bg1"/>
                </a:solidFill>
              </a:rPr>
              <a:t/>
            </a:r>
            <a:br>
              <a:rPr lang="cs-CZ" sz="3400" dirty="0" smtClean="0">
                <a:solidFill>
                  <a:schemeClr val="bg1"/>
                </a:solidFill>
              </a:rPr>
            </a:br>
            <a:r>
              <a:rPr lang="cs-CZ" sz="3400" dirty="0" smtClean="0">
                <a:solidFill>
                  <a:schemeClr val="bg1"/>
                </a:solidFill>
              </a:rPr>
              <a:t>mnohem </a:t>
            </a:r>
            <a:r>
              <a:rPr lang="cs-CZ" sz="3400" dirty="0">
                <a:solidFill>
                  <a:schemeClr val="bg1"/>
                </a:solidFill>
              </a:rPr>
              <a:t>horší rakovinu.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B96692DF-3992-482F-9AB1-06F47A8F8DBF}"/>
              </a:ext>
            </a:extLst>
          </p:cNvPr>
          <p:cNvSpPr txBox="1"/>
          <p:nvPr/>
        </p:nvSpPr>
        <p:spPr>
          <a:xfrm>
            <a:off x="10480765" y="4294775"/>
            <a:ext cx="1049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latin typeface="Comic Sans MS" panose="030F0702030302020204" pitchFamily="66" charset="0"/>
              </a:rPr>
              <a:t>Ehm …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xmlns="" id="{EA1B37B0-039C-4607-A2CF-43CBB8B599E6}"/>
              </a:ext>
            </a:extLst>
          </p:cNvPr>
          <p:cNvSpPr txBox="1"/>
          <p:nvPr/>
        </p:nvSpPr>
        <p:spPr>
          <a:xfrm>
            <a:off x="8604069" y="5077097"/>
            <a:ext cx="879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latin typeface="Comic Sans MS" panose="030F0702030302020204" pitchFamily="66" charset="0"/>
              </a:rPr>
              <a:t>Ehm…</a:t>
            </a:r>
          </a:p>
        </p:txBody>
      </p:sp>
    </p:spTree>
    <p:extLst>
      <p:ext uri="{BB962C8B-B14F-4D97-AF65-F5344CB8AC3E}">
        <p14:creationId xmlns:p14="http://schemas.microsoft.com/office/powerpoint/2010/main" val="35511650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C2F5267-1AB0-5342-8E4E-85063E9A08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68B6E469-5465-43DC-BC80-7435E46871DD}"/>
              </a:ext>
            </a:extLst>
          </p:cNvPr>
          <p:cNvSpPr txBox="1"/>
          <p:nvPr/>
        </p:nvSpPr>
        <p:spPr>
          <a:xfrm>
            <a:off x="1027611" y="844731"/>
            <a:ext cx="14194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>
                <a:solidFill>
                  <a:schemeClr val="bg1"/>
                </a:solidFill>
              </a:rPr>
              <a:t>Je zima …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AB8770D8-B62D-4EC3-BA8C-91BA48A0DA33}"/>
              </a:ext>
            </a:extLst>
          </p:cNvPr>
          <p:cNvSpPr txBox="1"/>
          <p:nvPr/>
        </p:nvSpPr>
        <p:spPr>
          <a:xfrm>
            <a:off x="8891452" y="818605"/>
            <a:ext cx="25777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>
                <a:solidFill>
                  <a:schemeClr val="bg1"/>
                </a:solidFill>
              </a:rPr>
              <a:t>… globální oteplování neexistuje!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BC125610-C8BD-4DAF-ACFC-0E7EA5DE9CF8}"/>
              </a:ext>
            </a:extLst>
          </p:cNvPr>
          <p:cNvSpPr txBox="1"/>
          <p:nvPr/>
        </p:nvSpPr>
        <p:spPr>
          <a:xfrm>
            <a:off x="875211" y="4590144"/>
            <a:ext cx="1724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>
                <a:solidFill>
                  <a:schemeClr val="bg1"/>
                </a:solidFill>
              </a:rPr>
              <a:t>Je tma …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xmlns="" id="{2CA35B18-0282-4AAA-88A4-2637ACE68212}"/>
              </a:ext>
            </a:extLst>
          </p:cNvPr>
          <p:cNvSpPr txBox="1"/>
          <p:nvPr/>
        </p:nvSpPr>
        <p:spPr>
          <a:xfrm>
            <a:off x="8991601" y="4406537"/>
            <a:ext cx="2325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>
                <a:solidFill>
                  <a:schemeClr val="bg1"/>
                </a:solidFill>
              </a:rPr>
              <a:t>… Slunce neexistuje!</a:t>
            </a:r>
          </a:p>
        </p:txBody>
      </p:sp>
    </p:spTree>
    <p:extLst>
      <p:ext uri="{BB962C8B-B14F-4D97-AF65-F5344CB8AC3E}">
        <p14:creationId xmlns:p14="http://schemas.microsoft.com/office/powerpoint/2010/main" val="13852659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3DFFA41-8283-464B-8165-17BE539796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28B839E7-66C3-4814-86E7-054549653337}"/>
              </a:ext>
            </a:extLst>
          </p:cNvPr>
          <p:cNvSpPr txBox="1"/>
          <p:nvPr/>
        </p:nvSpPr>
        <p:spPr>
          <a:xfrm>
            <a:off x="1114697" y="646814"/>
            <a:ext cx="31089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</a:rPr>
              <a:t>Stále slyšíme, </a:t>
            </a:r>
            <a:br>
              <a:rPr lang="cs-CZ" sz="3200" b="1" dirty="0">
                <a:solidFill>
                  <a:schemeClr val="bg1"/>
                </a:solidFill>
              </a:rPr>
            </a:br>
            <a:r>
              <a:rPr lang="cs-CZ" sz="3200" b="1" dirty="0">
                <a:solidFill>
                  <a:schemeClr val="bg1"/>
                </a:solidFill>
              </a:rPr>
              <a:t>že rok 2014 byl nejteplejším rokem v historii…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xmlns="" id="{8855A596-2F59-490F-B5B1-453D6D3D4359}"/>
              </a:ext>
            </a:extLst>
          </p:cNvPr>
          <p:cNvSpPr txBox="1"/>
          <p:nvPr/>
        </p:nvSpPr>
        <p:spPr>
          <a:xfrm>
            <a:off x="7663543" y="400594"/>
            <a:ext cx="40146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</a:rPr>
              <a:t>Víte, co je tohle? Sněhová koule …</a:t>
            </a:r>
            <a:br>
              <a:rPr lang="cs-CZ" sz="3200" b="1" dirty="0">
                <a:solidFill>
                  <a:schemeClr val="bg1"/>
                </a:solidFill>
              </a:rPr>
            </a:br>
            <a:r>
              <a:rPr lang="cs-CZ" sz="3200" b="1" dirty="0">
                <a:solidFill>
                  <a:schemeClr val="bg1"/>
                </a:solidFill>
              </a:rPr>
              <a:t>Je velmi, velmi studená.</a:t>
            </a:r>
          </a:p>
          <a:p>
            <a:pPr algn="r"/>
            <a:r>
              <a:rPr lang="cs-CZ" sz="3200" dirty="0">
                <a:solidFill>
                  <a:schemeClr val="bg1"/>
                </a:solidFill>
              </a:rPr>
              <a:t>JAMES INHOFE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B120B785-1729-414D-A3F1-7CDF33167092}"/>
              </a:ext>
            </a:extLst>
          </p:cNvPr>
          <p:cNvSpPr txBox="1"/>
          <p:nvPr/>
        </p:nvSpPr>
        <p:spPr>
          <a:xfrm>
            <a:off x="1184366" y="4397828"/>
            <a:ext cx="17504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</a:rPr>
              <a:t>Je tma</a:t>
            </a:r>
            <a:br>
              <a:rPr lang="cs-CZ" sz="3200" b="1" dirty="0">
                <a:solidFill>
                  <a:schemeClr val="bg1"/>
                </a:solidFill>
              </a:rPr>
            </a:br>
            <a:r>
              <a:rPr lang="cs-CZ" sz="3200" b="1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xmlns="" id="{FD896E78-C938-4087-9E5E-1D2D1A4E61E3}"/>
              </a:ext>
            </a:extLst>
          </p:cNvPr>
          <p:cNvSpPr txBox="1"/>
          <p:nvPr/>
        </p:nvSpPr>
        <p:spPr>
          <a:xfrm>
            <a:off x="8456023" y="4397828"/>
            <a:ext cx="27170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</a:rPr>
              <a:t>… to znamená, že Slunce neexistuje!</a:t>
            </a:r>
          </a:p>
        </p:txBody>
      </p:sp>
    </p:spTree>
    <p:extLst>
      <p:ext uri="{BB962C8B-B14F-4D97-AF65-F5344CB8AC3E}">
        <p14:creationId xmlns:p14="http://schemas.microsoft.com/office/powerpoint/2010/main" val="1483122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FD71BA8-24EC-6645-AE45-AEAECB446B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87F0A318-C7EE-453D-9C1E-BBD6C9A2203D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733" b="1" dirty="0"/>
              <a:t>5 NÁSTROJŮ POPÍRÁNÍ VĚDECKÉHO POZNÁNÍ</a:t>
            </a:r>
            <a:endParaRPr lang="de-DE" sz="3733" b="1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B5B9472C-5F40-496E-8278-BC04EBD5E5D9}"/>
              </a:ext>
            </a:extLst>
          </p:cNvPr>
          <p:cNvSpPr txBox="1"/>
          <p:nvPr/>
        </p:nvSpPr>
        <p:spPr>
          <a:xfrm>
            <a:off x="4234241" y="862216"/>
            <a:ext cx="23230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00" b="1" dirty="0">
                <a:solidFill>
                  <a:srgbClr val="E61A23"/>
                </a:solidFill>
              </a:rPr>
              <a:t>Argumentační </a:t>
            </a:r>
            <a:br>
              <a:rPr lang="cs-CZ" sz="2100" b="1" dirty="0">
                <a:solidFill>
                  <a:srgbClr val="E61A23"/>
                </a:solidFill>
              </a:rPr>
            </a:br>
            <a:r>
              <a:rPr lang="cs-CZ" sz="2100" b="1" dirty="0">
                <a:solidFill>
                  <a:srgbClr val="E61A23"/>
                </a:solidFill>
              </a:rPr>
              <a:t>klam</a:t>
            </a:r>
            <a:endParaRPr lang="de-DE" sz="2100" b="1" dirty="0">
              <a:solidFill>
                <a:srgbClr val="E61A23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F172C09F-5783-4730-95A2-98DA61B96C14}"/>
              </a:ext>
            </a:extLst>
          </p:cNvPr>
          <p:cNvSpPr txBox="1"/>
          <p:nvPr/>
        </p:nvSpPr>
        <p:spPr>
          <a:xfrm>
            <a:off x="2336799" y="862214"/>
            <a:ext cx="1320801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33" b="1" dirty="0">
                <a:solidFill>
                  <a:srgbClr val="E61A23"/>
                </a:solidFill>
              </a:rPr>
              <a:t>Falešní </a:t>
            </a:r>
            <a:br>
              <a:rPr lang="cs-CZ" sz="2133" b="1" dirty="0">
                <a:solidFill>
                  <a:srgbClr val="E61A23"/>
                </a:solidFill>
              </a:rPr>
            </a:br>
            <a:r>
              <a:rPr lang="cs-CZ" sz="2133" b="1" dirty="0">
                <a:solidFill>
                  <a:srgbClr val="E61A23"/>
                </a:solidFill>
              </a:rPr>
              <a:t>experti</a:t>
            </a:r>
            <a:endParaRPr lang="de-DE" sz="2133" b="1" dirty="0">
              <a:solidFill>
                <a:srgbClr val="E61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8725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BF382D0-550F-1B43-A489-5C5D95AB6C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40321" y="4366699"/>
            <a:ext cx="18287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chemeClr val="bg1"/>
                </a:solidFill>
              </a:rPr>
              <a:t>Je brutální tma …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8839201" y="4221556"/>
            <a:ext cx="2452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chemeClr val="bg1"/>
                </a:solidFill>
              </a:rPr>
              <a:t>… co se asi tak stalo se Sluncem?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972457" y="653147"/>
            <a:ext cx="34834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chemeClr val="bg1"/>
                </a:solidFill>
              </a:rPr>
              <a:t>Letošní brutálně studená a dlouhá zima láme všechny rekordy…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8882743" y="755284"/>
            <a:ext cx="240937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chemeClr val="bg1"/>
                </a:solidFill>
              </a:rPr>
              <a:t>… co se asi tak stalo </a:t>
            </a:r>
            <a:br>
              <a:rPr lang="cs-CZ" sz="3200" b="1" dirty="0" smtClean="0">
                <a:solidFill>
                  <a:schemeClr val="bg1"/>
                </a:solidFill>
              </a:rPr>
            </a:br>
            <a:r>
              <a:rPr lang="cs-CZ" sz="3200" b="1" dirty="0" smtClean="0">
                <a:solidFill>
                  <a:schemeClr val="bg1"/>
                </a:solidFill>
              </a:rPr>
              <a:t>s klimatickou změnou?</a:t>
            </a:r>
            <a:endParaRPr lang="cs-CZ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261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7CAA537-98E4-3348-BFF6-1F650D88E0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26D43D9F-6AB4-4CD6-AAEC-A8D19CD7A03D}"/>
              </a:ext>
            </a:extLst>
          </p:cNvPr>
          <p:cNvSpPr txBox="1"/>
          <p:nvPr/>
        </p:nvSpPr>
        <p:spPr>
          <a:xfrm>
            <a:off x="644433" y="505097"/>
            <a:ext cx="2194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Tento člověk zemřel </a:t>
            </a:r>
            <a:br>
              <a:rPr lang="cs-CZ" sz="2400" dirty="0">
                <a:latin typeface="Comic Sans MS" panose="030F0702030302020204" pitchFamily="66" charset="0"/>
              </a:rPr>
            </a:br>
            <a:r>
              <a:rPr lang="cs-CZ" sz="2400" dirty="0">
                <a:latin typeface="Comic Sans MS" panose="030F0702030302020204" pitchFamily="66" charset="0"/>
              </a:rPr>
              <a:t>z přirozených příčin…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59949AFE-98B5-4B9D-88E6-2015C8E30A95}"/>
              </a:ext>
            </a:extLst>
          </p:cNvPr>
          <p:cNvSpPr txBox="1"/>
          <p:nvPr/>
        </p:nvSpPr>
        <p:spPr>
          <a:xfrm>
            <a:off x="5103222" y="418011"/>
            <a:ext cx="3291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… protože lidé vždy umírali </a:t>
            </a:r>
            <a:br>
              <a:rPr lang="cs-CZ" sz="2400" dirty="0">
                <a:latin typeface="Comic Sans MS" panose="030F0702030302020204" pitchFamily="66" charset="0"/>
              </a:rPr>
            </a:br>
            <a:r>
              <a:rPr lang="cs-CZ" sz="2400" dirty="0">
                <a:latin typeface="Comic Sans MS" panose="030F0702030302020204" pitchFamily="66" charset="0"/>
              </a:rPr>
              <a:t>z přirozených příčin.</a:t>
            </a:r>
          </a:p>
        </p:txBody>
      </p:sp>
    </p:spTree>
    <p:extLst>
      <p:ext uri="{BB962C8B-B14F-4D97-AF65-F5344CB8AC3E}">
        <p14:creationId xmlns:p14="http://schemas.microsoft.com/office/powerpoint/2010/main" val="485241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FE8E2C0-6BE6-5F49-AAD6-18AE0A5CC9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7DDDFC73-2AFB-45B1-9901-505D8D05850C}"/>
              </a:ext>
            </a:extLst>
          </p:cNvPr>
          <p:cNvSpPr txBox="1"/>
          <p:nvPr/>
        </p:nvSpPr>
        <p:spPr>
          <a:xfrm flipH="1">
            <a:off x="559524" y="574765"/>
            <a:ext cx="2392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Jeden </a:t>
            </a:r>
            <a:br>
              <a:rPr lang="cs-CZ" sz="2400" dirty="0">
                <a:latin typeface="Comic Sans MS" panose="030F0702030302020204" pitchFamily="66" charset="0"/>
              </a:rPr>
            </a:br>
            <a:r>
              <a:rPr lang="cs-CZ" sz="2400" dirty="0">
                <a:latin typeface="Comic Sans MS" panose="030F0702030302020204" pitchFamily="66" charset="0"/>
              </a:rPr>
              <a:t>z důvodů, proč se klima mění …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5CA93BD9-7CCC-4810-A3C1-92F2F56DD091}"/>
              </a:ext>
            </a:extLst>
          </p:cNvPr>
          <p:cNvSpPr txBox="1"/>
          <p:nvPr/>
        </p:nvSpPr>
        <p:spPr>
          <a:xfrm>
            <a:off x="5242560" y="3161211"/>
            <a:ext cx="2656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… </a:t>
            </a:r>
            <a:br>
              <a:rPr lang="cs-CZ" sz="2400" dirty="0">
                <a:latin typeface="Comic Sans MS" panose="030F0702030302020204" pitchFamily="66" charset="0"/>
              </a:rPr>
            </a:br>
            <a:r>
              <a:rPr lang="cs-CZ" sz="2400" dirty="0">
                <a:latin typeface="Comic Sans MS" panose="030F0702030302020204" pitchFamily="66" charset="0"/>
              </a:rPr>
              <a:t>je to, že klima se vždycky měnilo.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5CB85835-ADF9-4CB8-920B-28C754511019}"/>
              </a:ext>
            </a:extLst>
          </p:cNvPr>
          <p:cNvSpPr txBox="1"/>
          <p:nvPr/>
        </p:nvSpPr>
        <p:spPr>
          <a:xfrm rot="935359" flipH="1">
            <a:off x="7373081" y="651352"/>
            <a:ext cx="4068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C00000"/>
                </a:solidFill>
              </a:rPr>
              <a:t>400 000 let klimatických změn</a:t>
            </a:r>
          </a:p>
        </p:txBody>
      </p:sp>
    </p:spTree>
    <p:extLst>
      <p:ext uri="{BB962C8B-B14F-4D97-AF65-F5344CB8AC3E}">
        <p14:creationId xmlns:p14="http://schemas.microsoft.com/office/powerpoint/2010/main" val="23505046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AAD2065-E529-DC44-8BC9-C77BD6732E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5CFF7668-17EC-42AF-924B-833EA86A9DAB}"/>
              </a:ext>
            </a:extLst>
          </p:cNvPr>
          <p:cNvSpPr txBox="1"/>
          <p:nvPr/>
        </p:nvSpPr>
        <p:spPr>
          <a:xfrm>
            <a:off x="3801035" y="597513"/>
            <a:ext cx="12281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Je tma…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765A2B2D-9C98-4C25-825D-0E166F6AA3E9}"/>
              </a:ext>
            </a:extLst>
          </p:cNvPr>
          <p:cNvSpPr txBox="1"/>
          <p:nvPr/>
        </p:nvSpPr>
        <p:spPr>
          <a:xfrm>
            <a:off x="6804213" y="597513"/>
            <a:ext cx="2886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…to znamená, že Slunce neexistuje!</a:t>
            </a:r>
          </a:p>
        </p:txBody>
      </p:sp>
    </p:spTree>
    <p:extLst>
      <p:ext uri="{BB962C8B-B14F-4D97-AF65-F5344CB8AC3E}">
        <p14:creationId xmlns:p14="http://schemas.microsoft.com/office/powerpoint/2010/main" val="6850933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107BA33-A7CF-FD42-91A1-E6E961EEE1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5263FB71-C90C-4C4D-8B08-2AC1C2F1EB95}"/>
              </a:ext>
            </a:extLst>
          </p:cNvPr>
          <p:cNvSpPr txBox="1"/>
          <p:nvPr/>
        </p:nvSpPr>
        <p:spPr>
          <a:xfrm flipH="1">
            <a:off x="3801930" y="493058"/>
            <a:ext cx="12810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latin typeface="Comic Sans MS" panose="030F0702030302020204" pitchFamily="66" charset="0"/>
              </a:rPr>
              <a:t>Je zima…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xmlns="" id="{44CF6A54-37D8-4C55-AD99-8FB7B022858D}"/>
              </a:ext>
            </a:extLst>
          </p:cNvPr>
          <p:cNvSpPr txBox="1"/>
          <p:nvPr/>
        </p:nvSpPr>
        <p:spPr>
          <a:xfrm>
            <a:off x="6858000" y="493058"/>
            <a:ext cx="28597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…to znamená, že globální oteplování neexistuje!</a:t>
            </a:r>
          </a:p>
        </p:txBody>
      </p:sp>
    </p:spTree>
    <p:extLst>
      <p:ext uri="{BB962C8B-B14F-4D97-AF65-F5344CB8AC3E}">
        <p14:creationId xmlns:p14="http://schemas.microsoft.com/office/powerpoint/2010/main" val="33509203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45E7FB6-B594-8147-BA6C-501CB500B8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046772D7-E5E3-4E57-83DA-D391AB5F41CE}"/>
              </a:ext>
            </a:extLst>
          </p:cNvPr>
          <p:cNvSpPr txBox="1"/>
          <p:nvPr/>
        </p:nvSpPr>
        <p:spPr>
          <a:xfrm>
            <a:off x="7512423" y="550944"/>
            <a:ext cx="27073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latin typeface="Comic Sans MS" panose="030F0702030302020204" pitchFamily="66" charset="0"/>
              </a:rPr>
              <a:t>Co myslíte tím, že se potápíme? </a:t>
            </a:r>
            <a:br>
              <a:rPr lang="cs-CZ" sz="2400" dirty="0">
                <a:latin typeface="Comic Sans MS" panose="030F0702030302020204" pitchFamily="66" charset="0"/>
              </a:rPr>
            </a:br>
            <a:r>
              <a:rPr lang="cs-CZ" sz="2400" dirty="0">
                <a:latin typeface="Comic Sans MS" panose="030F0702030302020204" pitchFamily="66" charset="0"/>
              </a:rPr>
              <a:t>Já stoupám!</a:t>
            </a:r>
          </a:p>
        </p:txBody>
      </p:sp>
    </p:spTree>
    <p:extLst>
      <p:ext uri="{BB962C8B-B14F-4D97-AF65-F5344CB8AC3E}">
        <p14:creationId xmlns:p14="http://schemas.microsoft.com/office/powerpoint/2010/main" val="1395984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DEE77BA-AF88-0C4E-BD48-565603A50D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1D6BF5BF-AD96-4337-9562-95851AEFB510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733" b="1" dirty="0"/>
              <a:t>5 NÁSTROJŮ POPÍRÁNÍ VĚDECKÉHO POZNÁNÍ</a:t>
            </a:r>
            <a:endParaRPr lang="de-DE" sz="3733" b="1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3DDD324A-851F-4D92-BCB4-18634168B72B}"/>
              </a:ext>
            </a:extLst>
          </p:cNvPr>
          <p:cNvSpPr txBox="1"/>
          <p:nvPr/>
        </p:nvSpPr>
        <p:spPr>
          <a:xfrm>
            <a:off x="6557316" y="862217"/>
            <a:ext cx="2174795" cy="10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33" b="1" dirty="0">
                <a:solidFill>
                  <a:srgbClr val="E61A23"/>
                </a:solidFill>
              </a:rPr>
              <a:t>Nereálná </a:t>
            </a:r>
            <a:br>
              <a:rPr lang="cs-CZ" sz="2133" b="1" dirty="0">
                <a:solidFill>
                  <a:srgbClr val="E61A23"/>
                </a:solidFill>
              </a:rPr>
            </a:br>
            <a:r>
              <a:rPr lang="cs-CZ" sz="2133" b="1" dirty="0">
                <a:solidFill>
                  <a:srgbClr val="E61A23"/>
                </a:solidFill>
              </a:rPr>
              <a:t>očekávání</a:t>
            </a:r>
            <a:endParaRPr lang="de-DE" sz="2133" b="1" dirty="0">
              <a:solidFill>
                <a:srgbClr val="E61A23"/>
              </a:solidFill>
            </a:endParaRPr>
          </a:p>
          <a:p>
            <a:endParaRPr lang="de-DE" sz="2133" b="1" dirty="0">
              <a:solidFill>
                <a:srgbClr val="E61A23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BDF91CF1-4539-49DB-A509-CDED1F969EB7}"/>
              </a:ext>
            </a:extLst>
          </p:cNvPr>
          <p:cNvSpPr txBox="1"/>
          <p:nvPr/>
        </p:nvSpPr>
        <p:spPr>
          <a:xfrm>
            <a:off x="4234241" y="862216"/>
            <a:ext cx="2323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E61A23"/>
                </a:solidFill>
              </a:rPr>
              <a:t>Argumentační </a:t>
            </a:r>
            <a:br>
              <a:rPr lang="cs-CZ" sz="2000" b="1" dirty="0">
                <a:solidFill>
                  <a:srgbClr val="E61A23"/>
                </a:solidFill>
              </a:rPr>
            </a:br>
            <a:r>
              <a:rPr lang="cs-CZ" sz="2000" b="1" dirty="0">
                <a:solidFill>
                  <a:srgbClr val="E61A23"/>
                </a:solidFill>
              </a:rPr>
              <a:t>klam</a:t>
            </a:r>
            <a:endParaRPr lang="de-DE" sz="2000" b="1" dirty="0">
              <a:solidFill>
                <a:srgbClr val="E61A23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FDB1FFF6-DC1E-4C89-BC6B-358EE7BC5F71}"/>
              </a:ext>
            </a:extLst>
          </p:cNvPr>
          <p:cNvSpPr txBox="1"/>
          <p:nvPr/>
        </p:nvSpPr>
        <p:spPr>
          <a:xfrm>
            <a:off x="2322286" y="862214"/>
            <a:ext cx="1262743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33" b="1" dirty="0">
                <a:solidFill>
                  <a:srgbClr val="E61A23"/>
                </a:solidFill>
              </a:rPr>
              <a:t>Falešní </a:t>
            </a:r>
            <a:br>
              <a:rPr lang="cs-CZ" sz="2133" b="1" dirty="0">
                <a:solidFill>
                  <a:srgbClr val="E61A23"/>
                </a:solidFill>
              </a:rPr>
            </a:br>
            <a:r>
              <a:rPr lang="cs-CZ" sz="2133" b="1" dirty="0">
                <a:solidFill>
                  <a:srgbClr val="E61A23"/>
                </a:solidFill>
              </a:rPr>
              <a:t>experti</a:t>
            </a:r>
            <a:endParaRPr lang="de-DE" sz="2133" b="1" dirty="0">
              <a:solidFill>
                <a:srgbClr val="E61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292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7D4CD60-C4B4-114D-AD69-8C1B401436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2556BB6A-9476-4081-9D77-48EA6C31E702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733" b="1" dirty="0"/>
              <a:t>5 NÁSTROJŮ POPÍRÁNÍ VĚDECKÉHO POZNÁNÍ</a:t>
            </a:r>
            <a:endParaRPr lang="de-DE" sz="3733" b="1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D9D46E02-FCA5-4888-ABC1-399BFF7BF2B0}"/>
              </a:ext>
            </a:extLst>
          </p:cNvPr>
          <p:cNvSpPr txBox="1"/>
          <p:nvPr/>
        </p:nvSpPr>
        <p:spPr>
          <a:xfrm>
            <a:off x="101600" y="5876161"/>
            <a:ext cx="2569030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133" b="1" dirty="0">
                <a:solidFill>
                  <a:srgbClr val="E61A23"/>
                </a:solidFill>
              </a:rPr>
              <a:t>Vyzobávání </a:t>
            </a:r>
            <a:r>
              <a:rPr lang="cs-CZ" sz="2133" b="1" dirty="0" smtClean="0">
                <a:solidFill>
                  <a:srgbClr val="E61A23"/>
                </a:solidFill>
              </a:rPr>
              <a:t>rozinek / </a:t>
            </a:r>
            <a:r>
              <a:rPr lang="cs-CZ" sz="2133" b="1" dirty="0">
                <a:solidFill>
                  <a:srgbClr val="E61A23"/>
                </a:solidFill>
              </a:rPr>
              <a:t>účelové vybírání</a:t>
            </a:r>
            <a:endParaRPr lang="de-DE" sz="2133" b="1" dirty="0">
              <a:solidFill>
                <a:srgbClr val="E61A23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8685CD30-14BD-4226-902D-C921ADFF285D}"/>
              </a:ext>
            </a:extLst>
          </p:cNvPr>
          <p:cNvSpPr txBox="1"/>
          <p:nvPr/>
        </p:nvSpPr>
        <p:spPr>
          <a:xfrm>
            <a:off x="6557316" y="862217"/>
            <a:ext cx="217479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33" b="1" dirty="0">
                <a:solidFill>
                  <a:srgbClr val="E61A23"/>
                </a:solidFill>
              </a:rPr>
              <a:t>Nereálná </a:t>
            </a:r>
            <a:br>
              <a:rPr lang="cs-CZ" sz="2133" b="1" dirty="0">
                <a:solidFill>
                  <a:srgbClr val="E61A23"/>
                </a:solidFill>
              </a:rPr>
            </a:br>
            <a:r>
              <a:rPr lang="cs-CZ" sz="2133" b="1" dirty="0">
                <a:solidFill>
                  <a:srgbClr val="E61A23"/>
                </a:solidFill>
              </a:rPr>
              <a:t>očekávání</a:t>
            </a:r>
            <a:endParaRPr lang="de-DE" sz="2133" b="1" dirty="0">
              <a:solidFill>
                <a:srgbClr val="E61A23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3171A51B-E945-4FDA-8EFD-60589EDC0D56}"/>
              </a:ext>
            </a:extLst>
          </p:cNvPr>
          <p:cNvSpPr txBox="1"/>
          <p:nvPr/>
        </p:nvSpPr>
        <p:spPr>
          <a:xfrm>
            <a:off x="4234241" y="862216"/>
            <a:ext cx="2323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E61A23"/>
                </a:solidFill>
              </a:rPr>
              <a:t>Argumentační </a:t>
            </a:r>
            <a:br>
              <a:rPr lang="cs-CZ" sz="2000" b="1" dirty="0">
                <a:solidFill>
                  <a:srgbClr val="E61A23"/>
                </a:solidFill>
              </a:rPr>
            </a:br>
            <a:r>
              <a:rPr lang="cs-CZ" sz="2000" b="1" dirty="0">
                <a:solidFill>
                  <a:srgbClr val="E61A23"/>
                </a:solidFill>
              </a:rPr>
              <a:t>klam</a:t>
            </a:r>
            <a:endParaRPr lang="de-DE" sz="2000" b="1" dirty="0">
              <a:solidFill>
                <a:srgbClr val="E61A23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3537FA5E-E90C-432D-B9FA-1DBAE0A87D0E}"/>
              </a:ext>
            </a:extLst>
          </p:cNvPr>
          <p:cNvSpPr txBox="1"/>
          <p:nvPr/>
        </p:nvSpPr>
        <p:spPr>
          <a:xfrm>
            <a:off x="2365829" y="862214"/>
            <a:ext cx="1277258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33" b="1" dirty="0">
                <a:solidFill>
                  <a:srgbClr val="E61A23"/>
                </a:solidFill>
              </a:rPr>
              <a:t>Falešní </a:t>
            </a:r>
            <a:br>
              <a:rPr lang="cs-CZ" sz="2133" b="1" dirty="0">
                <a:solidFill>
                  <a:srgbClr val="E61A23"/>
                </a:solidFill>
              </a:rPr>
            </a:br>
            <a:r>
              <a:rPr lang="cs-CZ" sz="2133" b="1" dirty="0">
                <a:solidFill>
                  <a:srgbClr val="E61A23"/>
                </a:solidFill>
              </a:rPr>
              <a:t>experti</a:t>
            </a:r>
            <a:endParaRPr lang="de-DE" sz="2133" b="1" dirty="0">
              <a:solidFill>
                <a:srgbClr val="E61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367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45FA8A5-2561-E641-9DF1-4B6BE630FC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4E8EB172-6477-4749-ADC7-ED42F8BAA64D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733" b="1" dirty="0" smtClean="0"/>
              <a:t>5 NÁSTROJŮ POPÍRÁNÍ VĚDECKÉHO POZNÁNÍ</a:t>
            </a:r>
            <a:endParaRPr lang="de-DE" sz="3733" b="1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2CB19B25-E501-4A51-84CF-B8B4A4A7ED64}"/>
              </a:ext>
            </a:extLst>
          </p:cNvPr>
          <p:cNvSpPr txBox="1"/>
          <p:nvPr/>
        </p:nvSpPr>
        <p:spPr>
          <a:xfrm>
            <a:off x="9289143" y="5601727"/>
            <a:ext cx="2216373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33" b="1" dirty="0" smtClean="0">
                <a:solidFill>
                  <a:srgbClr val="E61A23"/>
                </a:solidFill>
              </a:rPr>
              <a:t>Konspirační </a:t>
            </a:r>
            <a:br>
              <a:rPr lang="cs-CZ" sz="2133" b="1" dirty="0" smtClean="0">
                <a:solidFill>
                  <a:srgbClr val="E61A23"/>
                </a:solidFill>
              </a:rPr>
            </a:br>
            <a:r>
              <a:rPr lang="cs-CZ" sz="2133" b="1" dirty="0" smtClean="0">
                <a:solidFill>
                  <a:srgbClr val="E61A23"/>
                </a:solidFill>
              </a:rPr>
              <a:t>teorie</a:t>
            </a:r>
            <a:endParaRPr lang="de-DE" sz="2133" b="1" dirty="0">
              <a:solidFill>
                <a:srgbClr val="E61A23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89154C39-738C-48F2-9DF0-FDFBEE55E7BF}"/>
              </a:ext>
            </a:extLst>
          </p:cNvPr>
          <p:cNvSpPr txBox="1"/>
          <p:nvPr/>
        </p:nvSpPr>
        <p:spPr>
          <a:xfrm>
            <a:off x="1" y="5876161"/>
            <a:ext cx="2785216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133" b="1" dirty="0" smtClean="0">
                <a:solidFill>
                  <a:srgbClr val="E61A23"/>
                </a:solidFill>
              </a:rPr>
              <a:t>Vyzobávání rozinek / účelové vybírání</a:t>
            </a:r>
            <a:endParaRPr lang="de-DE" sz="2133" b="1" dirty="0">
              <a:solidFill>
                <a:srgbClr val="E61A23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2591AF89-257A-486D-BBE3-E58DF0351308}"/>
              </a:ext>
            </a:extLst>
          </p:cNvPr>
          <p:cNvSpPr txBox="1"/>
          <p:nvPr/>
        </p:nvSpPr>
        <p:spPr>
          <a:xfrm>
            <a:off x="6557316" y="862217"/>
            <a:ext cx="217479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33" b="1" dirty="0" smtClean="0">
                <a:solidFill>
                  <a:srgbClr val="E61A23"/>
                </a:solidFill>
              </a:rPr>
              <a:t>Nereálná </a:t>
            </a:r>
            <a:br>
              <a:rPr lang="cs-CZ" sz="2133" b="1" dirty="0" smtClean="0">
                <a:solidFill>
                  <a:srgbClr val="E61A23"/>
                </a:solidFill>
              </a:rPr>
            </a:br>
            <a:r>
              <a:rPr lang="cs-CZ" sz="2133" b="1" dirty="0" smtClean="0">
                <a:solidFill>
                  <a:srgbClr val="E61A23"/>
                </a:solidFill>
              </a:rPr>
              <a:t>očekávání</a:t>
            </a:r>
            <a:endParaRPr lang="de-DE" sz="2133" b="1" dirty="0">
              <a:solidFill>
                <a:srgbClr val="E61A23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BC87A396-263E-43E5-87B0-155522708AC5}"/>
              </a:ext>
            </a:extLst>
          </p:cNvPr>
          <p:cNvSpPr txBox="1"/>
          <p:nvPr/>
        </p:nvSpPr>
        <p:spPr>
          <a:xfrm>
            <a:off x="4234242" y="862216"/>
            <a:ext cx="1702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E61A23"/>
                </a:solidFill>
              </a:rPr>
              <a:t>Argumentační </a:t>
            </a:r>
            <a:br>
              <a:rPr lang="cs-CZ" sz="2000" b="1" dirty="0" smtClean="0">
                <a:solidFill>
                  <a:srgbClr val="E61A23"/>
                </a:solidFill>
              </a:rPr>
            </a:br>
            <a:r>
              <a:rPr lang="cs-CZ" sz="2000" b="1" dirty="0" smtClean="0">
                <a:solidFill>
                  <a:srgbClr val="E61A23"/>
                </a:solidFill>
              </a:rPr>
              <a:t>klam</a:t>
            </a:r>
            <a:endParaRPr lang="de-DE" sz="2000" b="1" dirty="0">
              <a:solidFill>
                <a:srgbClr val="E61A23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622C8B12-0F01-4120-A3F3-AE6BD862014F}"/>
              </a:ext>
            </a:extLst>
          </p:cNvPr>
          <p:cNvSpPr txBox="1"/>
          <p:nvPr/>
        </p:nvSpPr>
        <p:spPr>
          <a:xfrm>
            <a:off x="2220686" y="862214"/>
            <a:ext cx="1364343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133" b="1" dirty="0" smtClean="0">
                <a:solidFill>
                  <a:srgbClr val="E61A23"/>
                </a:solidFill>
              </a:rPr>
              <a:t>Falešní </a:t>
            </a:r>
            <a:br>
              <a:rPr lang="cs-CZ" sz="2133" b="1" dirty="0" smtClean="0">
                <a:solidFill>
                  <a:srgbClr val="E61A23"/>
                </a:solidFill>
              </a:rPr>
            </a:br>
            <a:r>
              <a:rPr lang="cs-CZ" sz="2133" b="1" dirty="0" smtClean="0">
                <a:solidFill>
                  <a:srgbClr val="E61A23"/>
                </a:solidFill>
              </a:rPr>
              <a:t>experti</a:t>
            </a:r>
            <a:endParaRPr lang="de-DE" sz="2133" b="1" dirty="0">
              <a:solidFill>
                <a:srgbClr val="E61A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386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CB9BF78-C2C7-6347-BE66-C1742D8E4C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Nadpis 10">
            <a:extLst>
              <a:ext uri="{FF2B5EF4-FFF2-40B4-BE49-F238E27FC236}">
                <a16:creationId xmlns:a16="http://schemas.microsoft.com/office/drawing/2014/main" xmlns="" id="{6DB19C57-F81C-48B5-86DA-7DBFE1E8C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450" y="365126"/>
            <a:ext cx="10554790" cy="662486"/>
          </a:xfrm>
        </p:spPr>
        <p:txBody>
          <a:bodyPr>
            <a:noAutofit/>
          </a:bodyPr>
          <a:lstStyle/>
          <a:p>
            <a:r>
              <a:rPr lang="cs-CZ" sz="3000" b="1" dirty="0"/>
              <a:t>klimatologů považuje lidskou činnost za příčinu </a:t>
            </a:r>
            <a:r>
              <a:rPr lang="cs-CZ" sz="3000" b="1" dirty="0" smtClean="0"/>
              <a:t>klimatické změny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2742040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F8ED27B-8CF4-3C43-AA99-02467C2AFC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1059544" y="1335315"/>
            <a:ext cx="2336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latin typeface="Comic Sans MS" panose="030F0702030302020204" pitchFamily="66" charset="0"/>
              </a:rPr>
              <a:t>Bilance důkazů naznačuje zřetelný vliv člověka na klima Země.</a:t>
            </a:r>
            <a:endParaRPr lang="cs-CZ" sz="2000" dirty="0">
              <a:latin typeface="Comic Sans MS" panose="030F0702030302020204" pitchFamily="66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354287" y="174171"/>
            <a:ext cx="26125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latin typeface="Comic Sans MS" panose="030F0702030302020204" pitchFamily="66" charset="0"/>
              </a:rPr>
              <a:t> </a:t>
            </a:r>
            <a:r>
              <a:rPr lang="en-CA" dirty="0" smtClean="0">
                <a:latin typeface="Comic Sans MS" panose="030F0702030302020204" pitchFamily="66" charset="0"/>
              </a:rPr>
              <a:t>Je </a:t>
            </a:r>
            <a:r>
              <a:rPr lang="en-CA" dirty="0" err="1">
                <a:latin typeface="Comic Sans MS" panose="030F0702030302020204" pitchFamily="66" charset="0"/>
              </a:rPr>
              <a:t>pravděpodobné</a:t>
            </a:r>
            <a:r>
              <a:rPr lang="en-CA" dirty="0">
                <a:latin typeface="Comic Sans MS" panose="030F0702030302020204" pitchFamily="66" charset="0"/>
              </a:rPr>
              <a:t>, </a:t>
            </a:r>
            <a:r>
              <a:rPr lang="cs-CZ" dirty="0" smtClean="0">
                <a:latin typeface="Comic Sans MS" panose="030F0702030302020204" pitchFamily="66" charset="0"/>
              </a:rPr>
              <a:t/>
            </a:r>
            <a:br>
              <a:rPr lang="cs-CZ" dirty="0" smtClean="0">
                <a:latin typeface="Comic Sans MS" panose="030F0702030302020204" pitchFamily="66" charset="0"/>
              </a:rPr>
            </a:br>
            <a:r>
              <a:rPr lang="en-CA" dirty="0" err="1" smtClean="0">
                <a:latin typeface="Comic Sans MS" panose="030F0702030302020204" pitchFamily="66" charset="0"/>
              </a:rPr>
              <a:t>že</a:t>
            </a:r>
            <a:r>
              <a:rPr lang="en-CA" dirty="0" smtClean="0">
                <a:latin typeface="Comic Sans MS" panose="030F0702030302020204" pitchFamily="66" charset="0"/>
              </a:rPr>
              <a:t> </a:t>
            </a:r>
            <a:r>
              <a:rPr lang="en-CA" dirty="0" err="1">
                <a:latin typeface="Comic Sans MS" panose="030F0702030302020204" pitchFamily="66" charset="0"/>
              </a:rPr>
              <a:t>většina</a:t>
            </a:r>
            <a:r>
              <a:rPr lang="en-CA" dirty="0">
                <a:latin typeface="Comic Sans MS" panose="030F0702030302020204" pitchFamily="66" charset="0"/>
              </a:rPr>
              <a:t> </a:t>
            </a:r>
            <a:r>
              <a:rPr lang="en-CA" dirty="0" err="1">
                <a:latin typeface="Comic Sans MS" panose="030F0702030302020204" pitchFamily="66" charset="0"/>
              </a:rPr>
              <a:t>globálního</a:t>
            </a:r>
            <a:r>
              <a:rPr lang="en-CA" dirty="0">
                <a:latin typeface="Comic Sans MS" panose="030F0702030302020204" pitchFamily="66" charset="0"/>
              </a:rPr>
              <a:t> </a:t>
            </a:r>
            <a:r>
              <a:rPr lang="en-CA" dirty="0" err="1">
                <a:latin typeface="Comic Sans MS" panose="030F0702030302020204" pitchFamily="66" charset="0"/>
              </a:rPr>
              <a:t>oteplování</a:t>
            </a:r>
            <a:r>
              <a:rPr lang="en-CA" dirty="0">
                <a:latin typeface="Comic Sans MS" panose="030F0702030302020204" pitchFamily="66" charset="0"/>
              </a:rPr>
              <a:t> je </a:t>
            </a:r>
            <a:r>
              <a:rPr lang="en-CA" dirty="0" err="1">
                <a:latin typeface="Comic Sans MS" panose="030F0702030302020204" pitchFamily="66" charset="0"/>
              </a:rPr>
              <a:t>způsobena</a:t>
            </a:r>
            <a:r>
              <a:rPr lang="en-CA" dirty="0">
                <a:latin typeface="Comic Sans MS" panose="030F0702030302020204" pitchFamily="66" charset="0"/>
              </a:rPr>
              <a:t> </a:t>
            </a:r>
            <a:r>
              <a:rPr lang="cs-CZ" dirty="0" smtClean="0">
                <a:latin typeface="Comic Sans MS" panose="030F0702030302020204" pitchFamily="66" charset="0"/>
              </a:rPr>
              <a:t>nárůstem skleníkových plynů</a:t>
            </a:r>
            <a:r>
              <a:rPr lang="en-CA" dirty="0" smtClean="0">
                <a:latin typeface="Comic Sans MS" panose="030F0702030302020204" pitchFamily="66" charset="0"/>
              </a:rPr>
              <a:t>.</a:t>
            </a:r>
            <a:endParaRPr lang="cs-CZ" dirty="0">
              <a:latin typeface="Comic Sans MS" panose="030F0702030302020204" pitchFamily="66" charset="0"/>
            </a:endParaRP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7228113" y="4049486"/>
            <a:ext cx="25835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latin typeface="Comic Sans MS" panose="030F0702030302020204" pitchFamily="66" charset="0"/>
              </a:rPr>
              <a:t>Je </a:t>
            </a:r>
            <a:r>
              <a:rPr lang="en-CA" dirty="0" err="1">
                <a:latin typeface="Comic Sans MS" panose="030F0702030302020204" pitchFamily="66" charset="0"/>
              </a:rPr>
              <a:t>velmi</a:t>
            </a:r>
            <a:r>
              <a:rPr lang="en-CA" dirty="0">
                <a:latin typeface="Comic Sans MS" panose="030F0702030302020204" pitchFamily="66" charset="0"/>
              </a:rPr>
              <a:t> </a:t>
            </a:r>
            <a:r>
              <a:rPr lang="en-CA" dirty="0" err="1">
                <a:latin typeface="Comic Sans MS" panose="030F0702030302020204" pitchFamily="66" charset="0"/>
              </a:rPr>
              <a:t>pravděpodobné</a:t>
            </a:r>
            <a:r>
              <a:rPr lang="en-CA" dirty="0">
                <a:latin typeface="Comic Sans MS" panose="030F0702030302020204" pitchFamily="66" charset="0"/>
              </a:rPr>
              <a:t>, </a:t>
            </a:r>
            <a:r>
              <a:rPr lang="cs-CZ" dirty="0" smtClean="0">
                <a:latin typeface="Comic Sans MS" panose="030F0702030302020204" pitchFamily="66" charset="0"/>
              </a:rPr>
              <a:t/>
            </a:r>
            <a:br>
              <a:rPr lang="cs-CZ" dirty="0" smtClean="0">
                <a:latin typeface="Comic Sans MS" panose="030F0702030302020204" pitchFamily="66" charset="0"/>
              </a:rPr>
            </a:br>
            <a:r>
              <a:rPr lang="en-CA" dirty="0" err="1" smtClean="0">
                <a:latin typeface="Comic Sans MS" panose="030F0702030302020204" pitchFamily="66" charset="0"/>
              </a:rPr>
              <a:t>že</a:t>
            </a:r>
            <a:r>
              <a:rPr lang="en-CA" dirty="0" smtClean="0">
                <a:latin typeface="Comic Sans MS" panose="030F0702030302020204" pitchFamily="66" charset="0"/>
              </a:rPr>
              <a:t> </a:t>
            </a:r>
            <a:r>
              <a:rPr lang="en-CA" dirty="0" err="1">
                <a:latin typeface="Comic Sans MS" panose="030F0702030302020204" pitchFamily="66" charset="0"/>
              </a:rPr>
              <a:t>většina</a:t>
            </a:r>
            <a:r>
              <a:rPr lang="en-CA" dirty="0">
                <a:latin typeface="Comic Sans MS" panose="030F0702030302020204" pitchFamily="66" charset="0"/>
              </a:rPr>
              <a:t> </a:t>
            </a:r>
            <a:r>
              <a:rPr lang="en-CA" dirty="0" err="1">
                <a:latin typeface="Comic Sans MS" panose="030F0702030302020204" pitchFamily="66" charset="0"/>
              </a:rPr>
              <a:t>globálního</a:t>
            </a:r>
            <a:r>
              <a:rPr lang="en-CA" dirty="0">
                <a:latin typeface="Comic Sans MS" panose="030F0702030302020204" pitchFamily="66" charset="0"/>
              </a:rPr>
              <a:t> </a:t>
            </a:r>
            <a:r>
              <a:rPr lang="en-CA" dirty="0" err="1">
                <a:latin typeface="Comic Sans MS" panose="030F0702030302020204" pitchFamily="66" charset="0"/>
              </a:rPr>
              <a:t>oteplování</a:t>
            </a:r>
            <a:r>
              <a:rPr lang="en-CA" dirty="0">
                <a:latin typeface="Comic Sans MS" panose="030F0702030302020204" pitchFamily="66" charset="0"/>
              </a:rPr>
              <a:t> je </a:t>
            </a:r>
            <a:r>
              <a:rPr lang="en-CA" dirty="0" err="1" smtClean="0">
                <a:latin typeface="Comic Sans MS" panose="030F0702030302020204" pitchFamily="66" charset="0"/>
              </a:rPr>
              <a:t>způsobena</a:t>
            </a:r>
            <a:r>
              <a:rPr lang="cs-CZ" dirty="0" smtClean="0">
                <a:latin typeface="Comic Sans MS" panose="030F0702030302020204" pitchFamily="66" charset="0"/>
              </a:rPr>
              <a:t> nárůstem</a:t>
            </a:r>
            <a:r>
              <a:rPr lang="en-CA" dirty="0" smtClean="0">
                <a:latin typeface="Comic Sans MS" panose="030F0702030302020204" pitchFamily="66" charset="0"/>
              </a:rPr>
              <a:t> </a:t>
            </a:r>
            <a:r>
              <a:rPr lang="en-CA" dirty="0" err="1" smtClean="0">
                <a:latin typeface="Comic Sans MS" panose="030F0702030302020204" pitchFamily="66" charset="0"/>
              </a:rPr>
              <a:t>skleníkový</a:t>
            </a:r>
            <a:r>
              <a:rPr lang="cs-CZ" dirty="0" smtClean="0">
                <a:latin typeface="Comic Sans MS" panose="030F0702030302020204" pitchFamily="66" charset="0"/>
              </a:rPr>
              <a:t>ch</a:t>
            </a:r>
            <a:r>
              <a:rPr lang="en-CA" dirty="0" smtClean="0">
                <a:latin typeface="Comic Sans MS" panose="030F0702030302020204" pitchFamily="66" charset="0"/>
              </a:rPr>
              <a:t> </a:t>
            </a:r>
            <a:r>
              <a:rPr lang="en-CA" dirty="0" err="1" smtClean="0">
                <a:latin typeface="Comic Sans MS" panose="030F0702030302020204" pitchFamily="66" charset="0"/>
              </a:rPr>
              <a:t>plyn</a:t>
            </a:r>
            <a:r>
              <a:rPr lang="cs-CZ" dirty="0" smtClean="0">
                <a:latin typeface="Comic Sans MS" panose="030F0702030302020204" pitchFamily="66" charset="0"/>
              </a:rPr>
              <a:t>ů</a:t>
            </a:r>
            <a:r>
              <a:rPr lang="en-CA" dirty="0" smtClean="0">
                <a:latin typeface="Comic Sans MS" panose="030F0702030302020204" pitchFamily="66" charset="0"/>
              </a:rPr>
              <a:t>.</a:t>
            </a:r>
            <a:endParaRPr lang="cs-CZ" dirty="0">
              <a:latin typeface="Comic Sans MS" panose="030F0702030302020204" pitchFamily="66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0290629" y="3696064"/>
            <a:ext cx="1901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latin typeface="Comic Sans MS" panose="030F0702030302020204" pitchFamily="66" charset="0"/>
              </a:rPr>
              <a:t>Je </a:t>
            </a:r>
            <a:r>
              <a:rPr lang="en-CA" dirty="0" err="1">
                <a:latin typeface="Comic Sans MS" panose="030F0702030302020204" pitchFamily="66" charset="0"/>
              </a:rPr>
              <a:t>nanejv</a:t>
            </a:r>
            <a:r>
              <a:rPr lang="cs-CZ" dirty="0" err="1">
                <a:latin typeface="Comic Sans MS" panose="030F0702030302020204" pitchFamily="66" charset="0"/>
              </a:rPr>
              <a:t>ýš</a:t>
            </a:r>
            <a:r>
              <a:rPr lang="cs-CZ" dirty="0">
                <a:latin typeface="Comic Sans MS" panose="030F0702030302020204" pitchFamily="66" charset="0"/>
              </a:rPr>
              <a:t> pravděpodobné, že … au!!!</a:t>
            </a:r>
          </a:p>
          <a:p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 rot="16200000">
            <a:off x="-1718389" y="3351305"/>
            <a:ext cx="4184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chemeClr val="bg1"/>
                </a:solidFill>
              </a:rPr>
              <a:t>VĚDECKÁ JISTOTA</a:t>
            </a:r>
            <a:endParaRPr lang="cs-CZ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301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7412382-FBC1-FA4A-AF3D-BB73BF2787C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C03DC383-445C-41A8-8DA5-6F714850F436}"/>
              </a:ext>
            </a:extLst>
          </p:cNvPr>
          <p:cNvSpPr txBox="1"/>
          <p:nvPr/>
        </p:nvSpPr>
        <p:spPr>
          <a:xfrm>
            <a:off x="3431178" y="801188"/>
            <a:ext cx="289995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dirty="0">
                <a:latin typeface="Comic Sans MS" panose="030F0702030302020204" pitchFamily="66" charset="0"/>
              </a:rPr>
              <a:t>Klid… Mám přece </a:t>
            </a:r>
            <a:br>
              <a:rPr lang="cs-CZ" sz="2600" dirty="0">
                <a:latin typeface="Comic Sans MS" panose="030F0702030302020204" pitchFamily="66" charset="0"/>
              </a:rPr>
            </a:br>
            <a:r>
              <a:rPr lang="cs-CZ" sz="2600" dirty="0">
                <a:latin typeface="Comic Sans MS" panose="030F0702030302020204" pitchFamily="66" charset="0"/>
              </a:rPr>
              <a:t>titul z aplikované informatiky!</a:t>
            </a:r>
          </a:p>
        </p:txBody>
      </p:sp>
    </p:spTree>
    <p:extLst>
      <p:ext uri="{BB962C8B-B14F-4D97-AF65-F5344CB8AC3E}">
        <p14:creationId xmlns:p14="http://schemas.microsoft.com/office/powerpoint/2010/main" val="3580124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464</Words>
  <Application>Microsoft Office PowerPoint</Application>
  <PresentationFormat>Vlastní</PresentationFormat>
  <Paragraphs>99</Paragraphs>
  <Slides>35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35</vt:i4>
      </vt:variant>
    </vt:vector>
  </HeadingPairs>
  <TitlesOfParts>
    <vt:vector size="36" baseType="lpstr"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klimatologů považuje lidskou činnost za příčinu klimatické změny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Cook</dc:creator>
  <cp:lastModifiedBy>Arpok</cp:lastModifiedBy>
  <cp:revision>61</cp:revision>
  <dcterms:created xsi:type="dcterms:W3CDTF">2019-03-01T20:54:15Z</dcterms:created>
  <dcterms:modified xsi:type="dcterms:W3CDTF">2023-12-13T20:14:09Z</dcterms:modified>
</cp:coreProperties>
</file>